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477" r:id="rId3"/>
    <p:sldId id="494" r:id="rId4"/>
    <p:sldId id="484" r:id="rId5"/>
    <p:sldId id="479" r:id="rId6"/>
    <p:sldId id="485" r:id="rId7"/>
    <p:sldId id="486" r:id="rId8"/>
    <p:sldId id="342" r:id="rId9"/>
    <p:sldId id="487" r:id="rId10"/>
    <p:sldId id="461" r:id="rId11"/>
    <p:sldId id="462" r:id="rId12"/>
    <p:sldId id="464" r:id="rId13"/>
    <p:sldId id="465" r:id="rId14"/>
    <p:sldId id="467" r:id="rId15"/>
    <p:sldId id="466" r:id="rId16"/>
    <p:sldId id="452" r:id="rId17"/>
    <p:sldId id="451" r:id="rId18"/>
    <p:sldId id="456" r:id="rId19"/>
    <p:sldId id="472" r:id="rId20"/>
    <p:sldId id="350" r:id="rId21"/>
    <p:sldId id="468" r:id="rId22"/>
    <p:sldId id="469" r:id="rId23"/>
    <p:sldId id="488" r:id="rId24"/>
    <p:sldId id="490" r:id="rId25"/>
    <p:sldId id="491" r:id="rId26"/>
    <p:sldId id="493" r:id="rId27"/>
    <p:sldId id="410" r:id="rId28"/>
  </p:sldIdLst>
  <p:sldSz cx="1015365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FE1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3" autoAdjust="0"/>
    <p:restoredTop sz="94660"/>
  </p:normalViewPr>
  <p:slideViewPr>
    <p:cSldViewPr>
      <p:cViewPr varScale="1">
        <p:scale>
          <a:sx n="82" d="100"/>
          <a:sy n="82" d="100"/>
        </p:scale>
        <p:origin x="-648" y="-77"/>
      </p:cViewPr>
      <p:guideLst>
        <p:guide orient="horz" pos="2160"/>
        <p:guide pos="319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515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4F541-FE19-4EA3-8C26-9F69745E58D2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685800"/>
            <a:ext cx="5076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598A9-8270-4508-B0CF-BF48F6448A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87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684" y="274638"/>
            <a:ext cx="9138285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7684" y="1600202"/>
            <a:ext cx="913828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61396" y="274640"/>
            <a:ext cx="2284571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7682" y="274640"/>
            <a:ext cx="6684486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684" y="274638"/>
            <a:ext cx="9138285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7684" y="1600202"/>
            <a:ext cx="9138285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2069" y="4406902"/>
            <a:ext cx="8630603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2069" y="2906713"/>
            <a:ext cx="8630603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684" y="274638"/>
            <a:ext cx="9138285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7683" y="1600202"/>
            <a:ext cx="4484529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61439" y="1600202"/>
            <a:ext cx="4484529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684" y="274638"/>
            <a:ext cx="9138285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7683" y="1535113"/>
            <a:ext cx="448629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7683" y="2174875"/>
            <a:ext cx="448629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57914" y="1535113"/>
            <a:ext cx="44880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57914" y="2174875"/>
            <a:ext cx="44880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684" y="274638"/>
            <a:ext cx="9138285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7683" y="273050"/>
            <a:ext cx="3340481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69795" y="273052"/>
            <a:ext cx="567617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7683" y="1435102"/>
            <a:ext cx="3340481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0187" y="4800600"/>
            <a:ext cx="609219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90187" y="612775"/>
            <a:ext cx="609219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90187" y="5367338"/>
            <a:ext cx="609219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876899" y="5733256"/>
            <a:ext cx="3672408" cy="404664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469164" y="6356352"/>
            <a:ext cx="3215323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rallélogramme 19"/>
          <p:cNvSpPr/>
          <p:nvPr/>
        </p:nvSpPr>
        <p:spPr>
          <a:xfrm>
            <a:off x="2484537" y="6237313"/>
            <a:ext cx="7910809" cy="465028"/>
          </a:xfrm>
          <a:prstGeom prst="parallelogram">
            <a:avLst>
              <a:gd name="adj" fmla="val 11399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arallélogramme 18"/>
          <p:cNvSpPr/>
          <p:nvPr/>
        </p:nvSpPr>
        <p:spPr>
          <a:xfrm>
            <a:off x="-755823" y="-10977"/>
            <a:ext cx="10297144" cy="415641"/>
          </a:xfrm>
          <a:prstGeom prst="parallelogram">
            <a:avLst>
              <a:gd name="adj" fmla="val 11399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6413320"/>
            <a:ext cx="10153650" cy="4581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xmlns:lc="http://schemas.openxmlformats.org/drawingml/2006/lockedCanvas" id="{EF8F193E-94AE-40D3-AF66-CBAB2DD4ED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0281" y="6474440"/>
            <a:ext cx="698791" cy="3168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5100E145-E72D-4CD3-965F-A6DE880B0ED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13" y="6470330"/>
            <a:ext cx="1630119" cy="344136"/>
          </a:xfrm>
          <a:prstGeom prst="rect">
            <a:avLst/>
          </a:prstGeom>
        </p:spPr>
      </p:pic>
      <p:sp>
        <p:nvSpPr>
          <p:cNvPr id="9" name="Espace réservé du numéro de diapositive 5"/>
          <p:cNvSpPr txBox="1">
            <a:spLocks/>
          </p:cNvSpPr>
          <p:nvPr/>
        </p:nvSpPr>
        <p:spPr>
          <a:xfrm>
            <a:off x="3898632" y="6469827"/>
            <a:ext cx="2839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IBPSA - 2022</a:t>
            </a:r>
            <a:endParaRPr lang="fr-BE" b="1" dirty="0"/>
          </a:p>
        </p:txBody>
      </p:sp>
      <p:pic>
        <p:nvPicPr>
          <p:cNvPr id="10" name="Picture 2" descr="C:\Users\mfrappe\Desktop\Université_Bordeaux_(Logo_2013)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70" y="6424959"/>
            <a:ext cx="1224136" cy="43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thieu.frappe@u-bordeaux.fr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7.jpeg"/><Relationship Id="rId7" Type="http://schemas.openxmlformats.org/officeDocument/2006/relationships/image" Target="../media/image2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7.jpeg"/><Relationship Id="rId7" Type="http://schemas.openxmlformats.org/officeDocument/2006/relationships/image" Target="../media/image2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8.png"/><Relationship Id="rId9" Type="http://schemas.openxmlformats.org/officeDocument/2006/relationships/image" Target="../media/image26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mathieu.frappe@u-bordeaux.fr" TargetMode="External"/><Relationship Id="rId7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8.jpe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19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8.jpe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frappe\Desktop\PLATSOLAR\IBPSA-1\Images\bat nobatek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849" y="1340017"/>
            <a:ext cx="4512181" cy="334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252289" y="720834"/>
            <a:ext cx="9145016" cy="136815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fr-FR" sz="1600" b="1" dirty="0"/>
              <a:t>Démarche de calibration des composants d’un modèle de système solaire combiné innovant en vue d’en optimiser les performances</a:t>
            </a:r>
            <a:r>
              <a:rPr lang="fr-FR" sz="2000" b="1" dirty="0"/>
              <a:t/>
            </a:r>
            <a:br>
              <a:rPr lang="fr-FR" sz="2000" b="1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</a:t>
            </a:fld>
            <a:endParaRPr lang="fr-BE"/>
          </a:p>
        </p:txBody>
      </p:sp>
      <p:sp>
        <p:nvSpPr>
          <p:cNvPr id="3" name="ZoneTexte 2"/>
          <p:cNvSpPr txBox="1"/>
          <p:nvPr/>
        </p:nvSpPr>
        <p:spPr>
          <a:xfrm>
            <a:off x="447602" y="4653136"/>
            <a:ext cx="86103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fr-FR" sz="1400" b="1" u="sng" dirty="0" smtClean="0"/>
              <a:t>Mathieu </a:t>
            </a:r>
            <a:r>
              <a:rPr lang="fr-FR" sz="1400" b="1" u="sng" dirty="0"/>
              <a:t>Frappé</a:t>
            </a:r>
            <a:r>
              <a:rPr lang="fr-FR" sz="1400" u="sng" dirty="0"/>
              <a:t>*</a:t>
            </a:r>
            <a:r>
              <a:rPr lang="fr-FR" sz="1400" b="1" u="sng" baseline="30000" dirty="0"/>
              <a:t>1</a:t>
            </a:r>
            <a:r>
              <a:rPr lang="fr-FR" sz="1400" b="1" dirty="0"/>
              <a:t>, Laurent Mora</a:t>
            </a:r>
            <a:r>
              <a:rPr lang="fr-FR" sz="1400" b="1" baseline="30000" dirty="0"/>
              <a:t>1</a:t>
            </a:r>
            <a:r>
              <a:rPr lang="fr-FR" sz="1400" b="1" dirty="0"/>
              <a:t>, Alain Sempey</a:t>
            </a:r>
            <a:r>
              <a:rPr lang="fr-FR" sz="1400" b="1" baseline="30000" dirty="0"/>
              <a:t>1</a:t>
            </a:r>
            <a:r>
              <a:rPr lang="fr-FR" sz="1400" b="1" dirty="0"/>
              <a:t>, Hugo </a:t>
            </a:r>
            <a:r>
              <a:rPr lang="fr-FR" sz="1400" b="1" dirty="0" smtClean="0"/>
              <a:t>Viot</a:t>
            </a:r>
            <a:r>
              <a:rPr lang="fr-FR" sz="1400" b="1" baseline="30000" dirty="0" smtClean="0"/>
              <a:t>2</a:t>
            </a:r>
          </a:p>
          <a:p>
            <a:pPr hangingPunct="0"/>
            <a:endParaRPr lang="fr-FR" sz="1400" b="1" dirty="0"/>
          </a:p>
          <a:p>
            <a:pPr hangingPunct="0"/>
            <a:r>
              <a:rPr lang="fr-FR" sz="1400" b="1" baseline="30000" dirty="0"/>
              <a:t>1</a:t>
            </a:r>
            <a:r>
              <a:rPr lang="fr-FR" sz="1400" b="1" dirty="0"/>
              <a:t> </a:t>
            </a:r>
            <a:r>
              <a:rPr lang="fr-FR" sz="1400" b="1" dirty="0" err="1"/>
              <a:t>Univ</a:t>
            </a:r>
            <a:r>
              <a:rPr lang="fr-FR" sz="1400" b="1" dirty="0"/>
              <a:t>.  Bordeaux, I2M – Département TREFLE – UMR CNRS 5295, 351  cours  de  la  Libération,  F-33400 Talence, France</a:t>
            </a:r>
          </a:p>
          <a:p>
            <a:pPr hangingPunct="0"/>
            <a:r>
              <a:rPr lang="fr-FR" sz="1400" b="1" baseline="30000" dirty="0"/>
              <a:t>2 </a:t>
            </a:r>
            <a:r>
              <a:rPr lang="fr-FR" sz="1400" b="1" dirty="0"/>
              <a:t>NOBATEK/INEF4, 9 Rue Jean Paul </a:t>
            </a:r>
            <a:r>
              <a:rPr lang="fr-FR" sz="1400" b="1" dirty="0" err="1"/>
              <a:t>Alaux</a:t>
            </a:r>
            <a:r>
              <a:rPr lang="fr-FR" sz="1400" b="1" dirty="0"/>
              <a:t>, 33100, Bordeaux, France</a:t>
            </a:r>
          </a:p>
          <a:p>
            <a:pPr hangingPunct="0"/>
            <a:r>
              <a:rPr lang="fr-FR" sz="1400" dirty="0"/>
              <a:t>*</a:t>
            </a:r>
            <a:r>
              <a:rPr lang="fr-FR" sz="1400" b="1" u="sng" dirty="0">
                <a:hlinkClick r:id="rId3"/>
              </a:rPr>
              <a:t>mathieu.frappe@u-bordeaux.fr</a:t>
            </a:r>
            <a:endParaRPr lang="fr-FR" sz="1400" b="1" dirty="0"/>
          </a:p>
          <a:p>
            <a:endParaRPr lang="fr-FR" sz="1600" b="1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08273" y="563329"/>
            <a:ext cx="9145016" cy="87164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1600" dirty="0"/>
          </a:p>
        </p:txBody>
      </p:sp>
      <p:sp>
        <p:nvSpPr>
          <p:cNvPr id="8" name="Rectangle 7"/>
          <p:cNvSpPr/>
          <p:nvPr/>
        </p:nvSpPr>
        <p:spPr>
          <a:xfrm>
            <a:off x="0" y="6413320"/>
            <a:ext cx="10153650" cy="4581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2289" y="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IBPSA  - 2022</a:t>
            </a:r>
            <a:endParaRPr lang="fr-FR" b="1" dirty="0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EF8F193E-94AE-40D3-AF66-CBAB2DD4E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55" y="1916832"/>
            <a:ext cx="1270394" cy="57606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xmlns:lc="http://schemas.openxmlformats.org/drawingml/2006/lockedCanvas" id="{5100E145-E72D-4CD3-965F-A6DE880B0E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505" y="3717032"/>
            <a:ext cx="2728726" cy="576064"/>
          </a:xfrm>
          <a:prstGeom prst="rect">
            <a:avLst/>
          </a:prstGeom>
        </p:spPr>
      </p:pic>
      <p:pic>
        <p:nvPicPr>
          <p:cNvPr id="11" name="Picture 2" descr="C:\Users\mfrappe\Desktop\Université_Bordeaux_(Logo_2013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41" y="2659618"/>
            <a:ext cx="2199982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mfrappe\Desktop\IBPSA-conf\NUAGE SOLEI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841" y="1201860"/>
            <a:ext cx="1152128" cy="82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28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28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0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36" name="Rectangle 35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37" name="Connecteur droit avec flèche 36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41" name="Rectangle 4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4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ZoneTexte 4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49" name="Rectangle 48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0" name="Connecteur droit avec flèche 49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54" name="Rectangle 53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5" name="Connecteur droit 54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-35743" y="548680"/>
            <a:ext cx="10189393" cy="41764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arallélogramme 18"/>
          <p:cNvSpPr/>
          <p:nvPr/>
        </p:nvSpPr>
        <p:spPr>
          <a:xfrm>
            <a:off x="1052044" y="5710086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3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12" name="Parallélogramme 11"/>
          <p:cNvSpPr/>
          <p:nvPr/>
        </p:nvSpPr>
        <p:spPr>
          <a:xfrm>
            <a:off x="5825559" y="5131187"/>
            <a:ext cx="1755374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960360" y="515984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Complexe  …</a:t>
            </a:r>
          </a:p>
        </p:txBody>
      </p:sp>
      <p:sp>
        <p:nvSpPr>
          <p:cNvPr id="14" name="Parallélogramme 13"/>
          <p:cNvSpPr/>
          <p:nvPr/>
        </p:nvSpPr>
        <p:spPr>
          <a:xfrm>
            <a:off x="1469774" y="4578033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604576" y="4606689"/>
            <a:ext cx="278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Grand nombre de données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220408" y="5748629"/>
            <a:ext cx="3196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Fréquence de mesure différentes</a:t>
            </a:r>
          </a:p>
        </p:txBody>
      </p:sp>
      <p:sp>
        <p:nvSpPr>
          <p:cNvPr id="22" name="Parallélogramme 21"/>
          <p:cNvSpPr/>
          <p:nvPr/>
        </p:nvSpPr>
        <p:spPr>
          <a:xfrm>
            <a:off x="1276757" y="5124364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1445121" y="5162907"/>
            <a:ext cx="3196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Données manquantes</a:t>
            </a:r>
          </a:p>
        </p:txBody>
      </p:sp>
      <p:sp>
        <p:nvSpPr>
          <p:cNvPr id="59" name="Triangle isocèle 58"/>
          <p:cNvSpPr/>
          <p:nvPr/>
        </p:nvSpPr>
        <p:spPr>
          <a:xfrm rot="5400000">
            <a:off x="5114821" y="5205218"/>
            <a:ext cx="328634" cy="293937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ZoneTexte 59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</a:t>
            </a:r>
            <a:r>
              <a:rPr lang="fr-FR" sz="1600" b="1" dirty="0" smtClean="0"/>
              <a:t>Méthodologie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Résultats                    Conclusion - Perspectives </a:t>
            </a:r>
          </a:p>
        </p:txBody>
      </p:sp>
      <p:sp>
        <p:nvSpPr>
          <p:cNvPr id="61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3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01206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19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23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28" name="ZoneTexte 27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30" name="Rectangle 29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34" name="Rectangle 33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36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ZoneTexte 36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38" name="Connecteur droit avec flèche 37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43" name="Rectangle 42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48" name="Rectangle 47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-35743" y="548680"/>
            <a:ext cx="10189393" cy="41764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21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1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sp>
        <p:nvSpPr>
          <p:cNvPr id="54" name="Parallélogramme 53"/>
          <p:cNvSpPr/>
          <p:nvPr/>
        </p:nvSpPr>
        <p:spPr>
          <a:xfrm>
            <a:off x="2493166" y="4850273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2627968" y="4878929"/>
            <a:ext cx="278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Flexible</a:t>
            </a:r>
          </a:p>
        </p:txBody>
      </p:sp>
      <p:sp>
        <p:nvSpPr>
          <p:cNvPr id="57" name="Parallélogramme 56"/>
          <p:cNvSpPr/>
          <p:nvPr/>
        </p:nvSpPr>
        <p:spPr>
          <a:xfrm>
            <a:off x="2300149" y="5396604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2468513" y="5435147"/>
            <a:ext cx="3196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Intéropérable</a:t>
            </a:r>
            <a:endParaRPr lang="fr-FR" sz="1600" dirty="0" smtClean="0"/>
          </a:p>
        </p:txBody>
      </p:sp>
      <p:sp>
        <p:nvSpPr>
          <p:cNvPr id="60" name="ZoneTexte 59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</a:t>
            </a:r>
            <a:r>
              <a:rPr lang="fr-FR" sz="1600" b="1" dirty="0" smtClean="0"/>
              <a:t>Méthodologie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Résultats                    Conclusion - Perspectives </a:t>
            </a:r>
          </a:p>
        </p:txBody>
      </p:sp>
      <p:sp>
        <p:nvSpPr>
          <p:cNvPr id="61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3  -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1232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34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ZoneTexte 34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6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41" name="ZoneTexte 40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42" name="ZoneTexte 41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43" name="Rectangle 42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47" name="Rectangle 46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49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ZoneTexte 49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51" name="Connecteur droit avec flèche 50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55" name="Rectangle 54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6" name="Connecteur droit avec flèche 55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60" name="Rectangle 59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61" name="Connecteur droit 60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-35743" y="548680"/>
            <a:ext cx="10189393" cy="41764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21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1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65" name="Parallélogramme 64"/>
          <p:cNvSpPr/>
          <p:nvPr/>
        </p:nvSpPr>
        <p:spPr>
          <a:xfrm>
            <a:off x="2300149" y="5396604"/>
            <a:ext cx="479290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/>
          <p:cNvSpPr txBox="1"/>
          <p:nvPr/>
        </p:nvSpPr>
        <p:spPr>
          <a:xfrm>
            <a:off x="2468513" y="5435147"/>
            <a:ext cx="41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Choix des plages de données pour la calibration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</a:t>
            </a:r>
            <a:r>
              <a:rPr lang="fr-FR" sz="1600" b="1" dirty="0" smtClean="0"/>
              <a:t>Méthodologie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Résultats                    Conclusion - Perspectives </a:t>
            </a:r>
          </a:p>
        </p:txBody>
      </p:sp>
      <p:sp>
        <p:nvSpPr>
          <p:cNvPr id="68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3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2782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37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ZoneTexte 37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40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44" name="ZoneTexte 43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45" name="ZoneTexte 44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46" name="Rectangle 45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47" name="Connecteur droit avec flèche 46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50" name="Rectangle 49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52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ZoneTexte 52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54" name="Connecteur droit avec flèche 53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58" name="Rectangle 57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9" name="Connecteur droit avec flèche 58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61" name="Connecteur droit avec flèche 60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63" name="Rectangle 62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64" name="Connecteur droit 63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-35743" y="548680"/>
            <a:ext cx="10189393" cy="41764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21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1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cxnSp>
        <p:nvCxnSpPr>
          <p:cNvPr id="33" name="Connecteur droit avec flèche 32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8" name="Parallélogramme 67"/>
          <p:cNvSpPr/>
          <p:nvPr/>
        </p:nvSpPr>
        <p:spPr>
          <a:xfrm>
            <a:off x="3334033" y="5252282"/>
            <a:ext cx="479290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ZoneTexte 68"/>
          <p:cNvSpPr txBox="1"/>
          <p:nvPr/>
        </p:nvSpPr>
        <p:spPr>
          <a:xfrm>
            <a:off x="3894321" y="5314218"/>
            <a:ext cx="41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Méthode de criblage de Morris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</a:t>
            </a:r>
            <a:r>
              <a:rPr lang="fr-FR" sz="1600" b="1" dirty="0" smtClean="0"/>
              <a:t>Méthodologie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Résultats                    Conclusion - Perspectives </a:t>
            </a:r>
          </a:p>
        </p:txBody>
      </p:sp>
      <p:sp>
        <p:nvSpPr>
          <p:cNvPr id="71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3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6630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49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ZoneTexte 49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51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55" name="ZoneTexte 54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56" name="ZoneTexte 55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57" name="Rectangle 56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61" name="Rectangle 6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6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6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ZoneTexte 6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65" name="Connecteur droit avec flèche 64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69" name="Rectangle 68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70" name="Connecteur droit avec flèche 69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72" name="Connecteur droit avec flèche 71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74" name="Rectangle 73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75" name="Connecteur droit 74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-35743" y="548680"/>
            <a:ext cx="10189393" cy="41764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21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1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32" name="Rectangle 31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35" name="Rectangle 34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82648" y="5502519"/>
                <a:ext cx="5736120" cy="307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FR" sz="1200" i="1">
                            <a:latin typeface="Cambria Math"/>
                          </a:rPr>
                          <m:t>𝑝</m:t>
                        </m:r>
                        <m:r>
                          <a:rPr lang="fr-FR" sz="1200" i="1">
                            <a:latin typeface="Cambria Math"/>
                          </a:rPr>
                          <m:t> </m:t>
                        </m:r>
                        <m:r>
                          <a:rPr lang="fr-FR" sz="1200" i="1">
                            <a:latin typeface="Cambria Math"/>
                          </a:rPr>
                          <m:t>𝑒𝑎𝑢</m:t>
                        </m:r>
                        <m:r>
                          <a:rPr lang="fr-FR" sz="1200" i="1">
                            <a:latin typeface="Cambria Math"/>
                          </a:rPr>
                          <m:t>−</m:t>
                        </m:r>
                        <m:r>
                          <a:rPr lang="fr-FR" sz="1200" i="1">
                            <a:latin typeface="Cambria Math"/>
                          </a:rPr>
                          <m:t>𝑔𝑙𝑦𝑐𝑜𝑙</m:t>
                        </m:r>
                        <m:r>
                          <a:rPr lang="fr-FR" sz="1200" i="1">
                            <a:latin typeface="Cambria Math"/>
                          </a:rPr>
                          <m:t> 30%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fr-FR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200" i="1">
                            <a:latin typeface="Cambria Math"/>
                          </a:rPr>
                          <m:t>0.00003375×</m:t>
                        </m:r>
                        <m:sSup>
                          <m:sSup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1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2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1200" i="1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e>
                          <m:sup>
                            <m:r>
                              <a:rPr lang="fr-FR" sz="12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fr-FR" sz="12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fr-FR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200" i="1">
                            <a:latin typeface="Cambria Math"/>
                          </a:rPr>
                          <m:t>0.0119×</m:t>
                        </m:r>
                        <m:sSup>
                          <m:sSup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1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2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1200" i="1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e>
                          <m:sup>
                            <m:r>
                              <a:rPr lang="fr-FR" sz="1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fr-FR" sz="12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fr-FR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200" i="1">
                            <a:latin typeface="Cambria Math"/>
                          </a:rPr>
                          <m:t>0.3162×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e>
                    </m:d>
                    <m:r>
                      <a:rPr lang="fr-FR" sz="1200" i="1">
                        <a:latin typeface="Cambria Math"/>
                      </a:rPr>
                      <m:t>+3961.0</m:t>
                    </m:r>
                  </m:oMath>
                </a14:m>
                <a:r>
                  <a:rPr lang="fr-FR" sz="1200" dirty="0"/>
                  <a:t> </a:t>
                </a: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48" y="5502519"/>
                <a:ext cx="5736120" cy="307456"/>
              </a:xfrm>
              <a:prstGeom prst="rect">
                <a:avLst/>
              </a:prstGeom>
              <a:blipFill rotWithShape="1"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312072" y="5126720"/>
                <a:ext cx="4179974" cy="3687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𝐸</m:t>
                    </m:r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𝑚𝑜𝑦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     </m:t>
                    </m:r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𝑎𝑣𝑒𝑐</m:t>
                    </m:r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       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é</m:t>
                                </m:r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𝑏𝑖𝑡</m:t>
                                </m:r>
                              </m:e>
                              <m:sub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3600</m:t>
                            </m:r>
                          </m:den>
                        </m:f>
                      </m:e>
                    </m:d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072" y="5126720"/>
                <a:ext cx="4179974" cy="36875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82648" y="5827553"/>
                <a:ext cx="5291504" cy="307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𝑒𝑎𝑢</m:t>
                          </m:r>
                        </m:sub>
                      </m:sSub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=−</m:t>
                      </m:r>
                      <m:d>
                        <m:dPr>
                          <m:ctrlP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0.00005109×</m:t>
                          </m:r>
                          <m:sSup>
                            <m:sSupPr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1.318×</m:t>
                          </m:r>
                          <m:sSub>
                            <m:sSubPr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𝑓𝑟𝑜𝑖𝑑</m:t>
                              </m:r>
                            </m:sub>
                          </m:sSub>
                        </m:e>
                      </m:d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+4212.0</m:t>
                      </m:r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48" y="5827553"/>
                <a:ext cx="5291504" cy="307200"/>
              </a:xfrm>
              <a:prstGeom prst="rect">
                <a:avLst/>
              </a:prstGeom>
              <a:blipFill rotWithShape="1"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6188504" y="5077026"/>
                <a:ext cx="3289618" cy="4681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𝐸𝑟𝑟</m:t>
                        </m:r>
                      </m:e>
                      <m:sub>
                        <m:r>
                          <a:rPr lang="fr-FR" sz="1200" i="1">
                            <a:latin typeface="Cambria Math"/>
                          </a:rPr>
                          <m:t>𝐶𝑎𝑙𝑖𝑏𝑟𝑎𝑡𝑖𝑜𝑛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200" i="1">
                            <a:latin typeface="Cambria Math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𝑖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=0</m:t>
                            </m:r>
                          </m:sub>
                          <m:sup>
                            <m:r>
                              <a:rPr lang="fr-FR" sz="1200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fr-FR" sz="12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f>
                          <m:f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1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fr-FR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𝑒𝑥𝑝</m:t>
                                    </m:r>
                                  </m:sub>
                                </m:sSub>
                                <m:r>
                                  <a:rPr lang="fr-FR" sz="12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𝑠𝑦𝑚</m:t>
                                    </m:r>
                                  </m:sub>
                                </m:sSub>
                                <m:r>
                                  <a:rPr lang="fr-FR" sz="1200" i="1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fr-FR" sz="12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fr-FR" sz="1200" i="1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rad>
                    <m:r>
                      <a:rPr lang="fr-FR" sz="12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1200" dirty="0" smtClean="0"/>
                  <a:t> 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/>
                      </a:rPr>
                      <m:t>(</m:t>
                    </m:r>
                    <m:r>
                      <a:rPr lang="fr-FR" sz="1200" i="1">
                        <a:latin typeface="Cambria Math"/>
                      </a:rPr>
                      <m:t>𝑅𝑀𝑆𝐸</m:t>
                    </m:r>
                    <m:r>
                      <a:rPr lang="fr-FR" sz="1200" i="1">
                        <a:latin typeface="Cambria Math"/>
                      </a:rPr>
                      <m:t>)</m:t>
                    </m:r>
                  </m:oMath>
                </a14:m>
                <a:endParaRPr lang="fr-FR" sz="1200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8504" y="5077026"/>
                <a:ext cx="3289618" cy="468141"/>
              </a:xfrm>
              <a:prstGeom prst="rect">
                <a:avLst/>
              </a:prstGeom>
              <a:blipFill rotWithShape="1">
                <a:blip r:embed="rId8"/>
                <a:stretch>
                  <a:fillRect t="-31169" b="-792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onnecteur droit 43"/>
          <p:cNvCxnSpPr/>
          <p:nvPr/>
        </p:nvCxnSpPr>
        <p:spPr>
          <a:xfrm>
            <a:off x="6038208" y="4850365"/>
            <a:ext cx="0" cy="1308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25558" y="4743977"/>
            <a:ext cx="16213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Calcul de l’énergie :</a:t>
            </a:r>
            <a:endParaRPr lang="fr-FR" sz="1400" b="1" dirty="0"/>
          </a:p>
        </p:txBody>
      </p:sp>
      <p:sp>
        <p:nvSpPr>
          <p:cNvPr id="46" name="Rectangle 45"/>
          <p:cNvSpPr/>
          <p:nvPr/>
        </p:nvSpPr>
        <p:spPr>
          <a:xfrm>
            <a:off x="6457384" y="4769249"/>
            <a:ext cx="1530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Calcul de l’erreur :</a:t>
            </a:r>
            <a:endParaRPr lang="fr-FR" sz="1400" b="1" dirty="0"/>
          </a:p>
        </p:txBody>
      </p:sp>
      <p:sp>
        <p:nvSpPr>
          <p:cNvPr id="79" name="ZoneTexte 78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</a:t>
            </a:r>
            <a:r>
              <a:rPr lang="fr-FR" sz="1600" b="1" dirty="0" smtClean="0"/>
              <a:t>Méthodologie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Résultats                    Conclusion - Perspectives </a:t>
            </a:r>
          </a:p>
        </p:txBody>
      </p:sp>
      <p:sp>
        <p:nvSpPr>
          <p:cNvPr id="80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3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1712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854872" y="614763"/>
            <a:ext cx="8182393" cy="3816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57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ZoneTexte 57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5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63" name="ZoneTexte 62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64" name="ZoneTexte 63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65" name="Rectangle 64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66" name="Connecteur droit avec flèche 65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69" name="Rectangle 68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69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71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ZoneTexte 71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73" name="Connecteur droit avec flèche 72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77" name="Rectangle 76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78" name="Connecteur droit avec flèche 77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80" name="Connecteur droit avec flèche 79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82" name="Rectangle 81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83" name="Connecteur droit 82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-35743" y="548680"/>
            <a:ext cx="10189393" cy="41764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8097" y="1850485"/>
            <a:ext cx="1447743" cy="155279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425259" y="4021018"/>
            <a:ext cx="104723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[Python]</a:t>
            </a:r>
          </a:p>
        </p:txBody>
      </p:sp>
      <p:pic>
        <p:nvPicPr>
          <p:cNvPr id="21" name="Picture 2" descr="C:\Users\mfrappe\Desktop\pyth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070" y="3838664"/>
            <a:ext cx="618195" cy="5925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1260401" y="762702"/>
            <a:ext cx="2536322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Traitement des données</a:t>
            </a:r>
            <a:endParaRPr lang="fr-FR" sz="1400" b="1" dirty="0"/>
          </a:p>
        </p:txBody>
      </p:sp>
      <p:pic>
        <p:nvPicPr>
          <p:cNvPr id="39" name="Picture 3" descr="C:\Users\mfrappe\Desktop\graf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2870912"/>
            <a:ext cx="543272" cy="53449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07040" y="2083411"/>
            <a:ext cx="14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Données </a:t>
            </a:r>
          </a:p>
          <a:p>
            <a:pPr algn="ctr"/>
            <a:r>
              <a:rPr lang="fr-FR" sz="1400" dirty="0"/>
              <a:t>expérimentales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29137" y="2643578"/>
            <a:ext cx="1462601" cy="759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sorties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651536" y="2260745"/>
            <a:ext cx="6052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(.csv)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571796" y="1831141"/>
            <a:ext cx="64505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</a:t>
            </a:r>
            <a:r>
              <a:rPr lang="fr-FR" sz="1200" dirty="0" err="1" smtClean="0"/>
              <a:t>txt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870695" y="1275038"/>
            <a:ext cx="1979483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Conditions initiales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2129137" y="1850485"/>
            <a:ext cx="1462601" cy="7969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Données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entrées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685841" y="2643578"/>
            <a:ext cx="67937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260401" y="1630519"/>
            <a:ext cx="0" cy="228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572769" y="2501195"/>
            <a:ext cx="94297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(.mat)</a:t>
            </a:r>
            <a:endParaRPr lang="fr-FR" sz="1200" dirty="0"/>
          </a:p>
        </p:txBody>
      </p:sp>
      <p:sp>
        <p:nvSpPr>
          <p:cNvPr id="11" name="Rectangle 10"/>
          <p:cNvSpPr/>
          <p:nvPr/>
        </p:nvSpPr>
        <p:spPr>
          <a:xfrm>
            <a:off x="4046343" y="980809"/>
            <a:ext cx="2373999" cy="13971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480104" y="1497515"/>
            <a:ext cx="218089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</a:t>
            </a:r>
            <a:r>
              <a:rPr lang="fr-FR" sz="1400" dirty="0" smtClean="0"/>
              <a:t> (.mo)</a:t>
            </a:r>
            <a:endParaRPr lang="fr-FR" sz="1400" dirty="0"/>
          </a:p>
        </p:txBody>
      </p:sp>
      <p:pic>
        <p:nvPicPr>
          <p:cNvPr id="13" name="Picture 4" descr="C:\Users\mfrappe\Desktop\Dymol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2" y="992573"/>
            <a:ext cx="554326" cy="5395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4751066" y="1070478"/>
            <a:ext cx="170631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</a:t>
            </a:r>
            <a:r>
              <a:rPr lang="fr-FR" sz="1400" dirty="0" err="1" smtClean="0"/>
              <a:t>Modelica</a:t>
            </a:r>
            <a:r>
              <a:rPr lang="fr-FR" sz="1400" dirty="0" smtClean="0"/>
              <a:t>]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260401" y="1651404"/>
            <a:ext cx="306571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556150" y="2189521"/>
            <a:ext cx="9252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4683299" y="2032712"/>
            <a:ext cx="119168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663047" y="762702"/>
            <a:ext cx="2283106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Sélection des paramètres </a:t>
            </a:r>
          </a:p>
          <a:p>
            <a:r>
              <a:rPr lang="fr-FR" sz="1400" b="1" dirty="0" smtClean="0"/>
              <a:t>influents</a:t>
            </a:r>
          </a:p>
          <a:p>
            <a:r>
              <a:rPr lang="fr-FR" sz="1400" dirty="0" smtClean="0"/>
              <a:t>(Analyse de sensibilité)</a:t>
            </a:r>
            <a:endParaRPr lang="fr-FR" sz="1400" dirty="0"/>
          </a:p>
        </p:txBody>
      </p:sp>
      <p:sp>
        <p:nvSpPr>
          <p:cNvPr id="32" name="Rectangle 31"/>
          <p:cNvSpPr/>
          <p:nvPr/>
        </p:nvSpPr>
        <p:spPr>
          <a:xfrm>
            <a:off x="7021042" y="1850485"/>
            <a:ext cx="1855668" cy="62602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Paramètres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5233342" y="2300719"/>
            <a:ext cx="11807" cy="8325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046343" y="3958300"/>
            <a:ext cx="2371071" cy="6328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Validation        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41" name="Connecteur droit avec flèche 40"/>
          <p:cNvCxnSpPr/>
          <p:nvPr/>
        </p:nvCxnSpPr>
        <p:spPr>
          <a:xfrm>
            <a:off x="5245149" y="3400387"/>
            <a:ext cx="0" cy="7807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5352882" y="2484641"/>
            <a:ext cx="2209004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d’optimisation</a:t>
            </a:r>
            <a:endParaRPr lang="fr-FR" sz="1400" b="1" dirty="0"/>
          </a:p>
        </p:txBody>
      </p:sp>
      <p:sp>
        <p:nvSpPr>
          <p:cNvPr id="43" name="Rectangle 42"/>
          <p:cNvSpPr/>
          <p:nvPr/>
        </p:nvSpPr>
        <p:spPr>
          <a:xfrm>
            <a:off x="4046343" y="2889126"/>
            <a:ext cx="2371071" cy="6280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Fonction objectif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44" name="Connecteur droit 43"/>
          <p:cNvCxnSpPr/>
          <p:nvPr/>
        </p:nvCxnSpPr>
        <p:spPr>
          <a:xfrm flipH="1">
            <a:off x="5940922" y="3203138"/>
            <a:ext cx="15121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V="1">
            <a:off x="7453089" y="2219023"/>
            <a:ext cx="0" cy="9904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>
            <a:off x="5868915" y="2219023"/>
            <a:ext cx="15841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282648" y="5502519"/>
                <a:ext cx="5736120" cy="307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FR" sz="1200" i="1">
                            <a:latin typeface="Cambria Math"/>
                          </a:rPr>
                          <m:t>𝑝</m:t>
                        </m:r>
                        <m:r>
                          <a:rPr lang="fr-FR" sz="1200" i="1">
                            <a:latin typeface="Cambria Math"/>
                          </a:rPr>
                          <m:t> </m:t>
                        </m:r>
                        <m:r>
                          <a:rPr lang="fr-FR" sz="1200" i="1">
                            <a:latin typeface="Cambria Math"/>
                          </a:rPr>
                          <m:t>𝑒𝑎𝑢</m:t>
                        </m:r>
                        <m:r>
                          <a:rPr lang="fr-FR" sz="1200" i="1">
                            <a:latin typeface="Cambria Math"/>
                          </a:rPr>
                          <m:t>−</m:t>
                        </m:r>
                        <m:r>
                          <a:rPr lang="fr-FR" sz="1200" i="1">
                            <a:latin typeface="Cambria Math"/>
                          </a:rPr>
                          <m:t>𝑔𝑙𝑦𝑐𝑜𝑙</m:t>
                        </m:r>
                        <m:r>
                          <a:rPr lang="fr-FR" sz="1200" i="1">
                            <a:latin typeface="Cambria Math"/>
                          </a:rPr>
                          <m:t> 30%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fr-FR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200" i="1">
                            <a:latin typeface="Cambria Math"/>
                          </a:rPr>
                          <m:t>0.00003375×</m:t>
                        </m:r>
                        <m:sSup>
                          <m:sSup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1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2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1200" i="1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e>
                          <m:sup>
                            <m:r>
                              <a:rPr lang="fr-FR" sz="12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fr-FR" sz="12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fr-FR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200" i="1">
                            <a:latin typeface="Cambria Math"/>
                          </a:rPr>
                          <m:t>0.0119×</m:t>
                        </m:r>
                        <m:sSup>
                          <m:sSup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1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2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1200" i="1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e>
                          <m:sup>
                            <m:r>
                              <a:rPr lang="fr-FR" sz="1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fr-FR" sz="12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fr-FR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200" i="1">
                            <a:latin typeface="Cambria Math"/>
                          </a:rPr>
                          <m:t>0.3162×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e>
                    </m:d>
                    <m:r>
                      <a:rPr lang="fr-FR" sz="1200" i="1">
                        <a:latin typeface="Cambria Math"/>
                      </a:rPr>
                      <m:t>+3961.0</m:t>
                    </m:r>
                  </m:oMath>
                </a14:m>
                <a:r>
                  <a:rPr lang="fr-FR" sz="1200" dirty="0"/>
                  <a:t> </a:t>
                </a:r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48" y="5502519"/>
                <a:ext cx="5736120" cy="307456"/>
              </a:xfrm>
              <a:prstGeom prst="rect">
                <a:avLst/>
              </a:prstGeom>
              <a:blipFill rotWithShape="1"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312072" y="5126720"/>
                <a:ext cx="4179974" cy="3687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𝐸</m:t>
                    </m:r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𝑚𝑜𝑦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     </m:t>
                    </m:r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𝑎𝑣𝑒𝑐</m:t>
                    </m:r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       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é</m:t>
                                </m:r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𝑏𝑖𝑡</m:t>
                                </m:r>
                              </m:e>
                              <m:sub>
                                <m:r>
                                  <a:rPr lang="fr-FR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3600</m:t>
                            </m:r>
                          </m:den>
                        </m:f>
                      </m:e>
                    </m:d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fr-FR" sz="120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fr-FR" sz="1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072" y="5126720"/>
                <a:ext cx="4179974" cy="36875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282648" y="5827553"/>
                <a:ext cx="5291504" cy="307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𝑒𝑎𝑢</m:t>
                          </m:r>
                        </m:sub>
                      </m:sSub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=−</m:t>
                      </m:r>
                      <m:d>
                        <m:dPr>
                          <m:ctrlP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0.00005109×</m:t>
                          </m:r>
                          <m:sSup>
                            <m:sSupPr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1.318×</m:t>
                          </m:r>
                          <m:sSub>
                            <m:sSubPr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𝑓𝑟𝑜𝑖𝑑</m:t>
                              </m:r>
                            </m:sub>
                          </m:sSub>
                        </m:e>
                      </m:d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+4212.0</m:t>
                      </m:r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48" y="5827553"/>
                <a:ext cx="5291504" cy="307200"/>
              </a:xfrm>
              <a:prstGeom prst="rect">
                <a:avLst/>
              </a:prstGeom>
              <a:blipFill rotWithShape="1"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6188504" y="5077026"/>
                <a:ext cx="3289618" cy="4681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𝐸𝑟𝑟</m:t>
                        </m:r>
                      </m:e>
                      <m:sub>
                        <m:r>
                          <a:rPr lang="fr-FR" sz="1200" i="1">
                            <a:latin typeface="Cambria Math"/>
                          </a:rPr>
                          <m:t>𝐶𝑎𝑙𝑖𝑏𝑟𝑎𝑡𝑖𝑜𝑛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200" i="1">
                            <a:latin typeface="Cambria Math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𝑖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=0</m:t>
                            </m:r>
                          </m:sub>
                          <m:sup>
                            <m:r>
                              <a:rPr lang="fr-FR" sz="1200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fr-FR" sz="12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f>
                          <m:f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1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fr-FR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𝑒𝑥𝑝</m:t>
                                    </m:r>
                                  </m:sub>
                                </m:sSub>
                                <m:r>
                                  <a:rPr lang="fr-FR" sz="12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fr-FR" sz="1200" i="1">
                                        <a:latin typeface="Cambria Math"/>
                                      </a:rPr>
                                      <m:t>𝑠𝑦𝑚</m:t>
                                    </m:r>
                                  </m:sub>
                                </m:sSub>
                                <m:r>
                                  <a:rPr lang="fr-FR" sz="1200" i="1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fr-FR" sz="12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fr-FR" sz="1200" i="1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rad>
                    <m:r>
                      <a:rPr lang="fr-FR" sz="12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1200" dirty="0" smtClean="0"/>
                  <a:t> 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/>
                      </a:rPr>
                      <m:t>(</m:t>
                    </m:r>
                    <m:r>
                      <a:rPr lang="fr-FR" sz="1200" i="1">
                        <a:latin typeface="Cambria Math"/>
                      </a:rPr>
                      <m:t>𝑅𝑀𝑆𝐸</m:t>
                    </m:r>
                    <m:r>
                      <a:rPr lang="fr-FR" sz="1200" i="1">
                        <a:latin typeface="Cambria Math"/>
                      </a:rPr>
                      <m:t>)</m:t>
                    </m:r>
                  </m:oMath>
                </a14:m>
                <a:endParaRPr lang="fr-FR" sz="12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8504" y="5077026"/>
                <a:ext cx="3289618" cy="468141"/>
              </a:xfrm>
              <a:prstGeom prst="rect">
                <a:avLst/>
              </a:prstGeom>
              <a:blipFill rotWithShape="1">
                <a:blip r:embed="rId8"/>
                <a:stretch>
                  <a:fillRect t="-31169" b="-792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6174142" y="5615010"/>
                <a:ext cx="2732286" cy="5435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𝐸𝑟𝑟</m:t>
                          </m:r>
                        </m:e>
                        <m:sub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𝑉𝑎𝑙𝑖𝑑𝑎𝑡𝑖𝑜𝑛</m:t>
                          </m:r>
                        </m:sub>
                      </m:sSub>
                      <m:r>
                        <a:rPr lang="fr-FR" sz="1200" i="1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fr-FR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nary>
                          <m:d>
                            <m:dPr>
                              <m:begChr m:val="|"/>
                              <m:endChr m:val="|"/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𝑒𝑥𝑝</m:t>
                                  </m:r>
                                </m:sub>
                              </m:sSub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𝑠𝑦𝑚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nary>
                          <m:d>
                            <m:dPr>
                              <m:begChr m:val="|"/>
                              <m:endChr m:val="|"/>
                              <m:ctrlPr>
                                <a:rPr lang="fr-FR" sz="1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𝑒𝑥𝑝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142" y="5615010"/>
                <a:ext cx="2732286" cy="543547"/>
              </a:xfrm>
              <a:prstGeom prst="rect">
                <a:avLst/>
              </a:prstGeom>
              <a:blipFill rotWithShape="1">
                <a:blip r:embed="rId9"/>
                <a:stretch>
                  <a:fillRect t="-47191" b="-786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Connecteur droit 50"/>
          <p:cNvCxnSpPr/>
          <p:nvPr/>
        </p:nvCxnSpPr>
        <p:spPr>
          <a:xfrm>
            <a:off x="6038208" y="4850365"/>
            <a:ext cx="0" cy="1308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25558" y="4743977"/>
            <a:ext cx="16213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Calcul de l’énergie :</a:t>
            </a:r>
            <a:endParaRPr lang="fr-FR" sz="1400" b="1" dirty="0"/>
          </a:p>
        </p:txBody>
      </p:sp>
      <p:sp>
        <p:nvSpPr>
          <p:cNvPr id="53" name="Rectangle 52"/>
          <p:cNvSpPr/>
          <p:nvPr/>
        </p:nvSpPr>
        <p:spPr>
          <a:xfrm>
            <a:off x="6457384" y="4769249"/>
            <a:ext cx="1530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Calcul de l’erreur :</a:t>
            </a:r>
            <a:endParaRPr lang="fr-FR" sz="1400" b="1" dirty="0"/>
          </a:p>
        </p:txBody>
      </p:sp>
      <p:sp>
        <p:nvSpPr>
          <p:cNvPr id="87" name="ZoneTexte 86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</a:t>
            </a:r>
            <a:r>
              <a:rPr lang="fr-FR" sz="1600" b="1" dirty="0" smtClean="0"/>
              <a:t>Méthodologie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Résultats                    Conclusion - Perspectives </a:t>
            </a:r>
          </a:p>
        </p:txBody>
      </p:sp>
      <p:sp>
        <p:nvSpPr>
          <p:cNvPr id="88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3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4913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mfrappe\Desktop\IBPSA-conf\data_f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41" y="3140968"/>
            <a:ext cx="6552728" cy="289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88440" y="502384"/>
            <a:ext cx="678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Récupération et traitement des données </a:t>
            </a:r>
            <a:r>
              <a:rPr lang="fr-FR" sz="1400" b="1" dirty="0"/>
              <a:t>:</a:t>
            </a:r>
          </a:p>
        </p:txBody>
      </p:sp>
      <p:sp>
        <p:nvSpPr>
          <p:cNvPr id="6" name="Parallélogramme 5"/>
          <p:cNvSpPr/>
          <p:nvPr/>
        </p:nvSpPr>
        <p:spPr>
          <a:xfrm>
            <a:off x="499512" y="2300149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Parallélogramme 6"/>
          <p:cNvSpPr/>
          <p:nvPr/>
        </p:nvSpPr>
        <p:spPr>
          <a:xfrm>
            <a:off x="5273027" y="1721250"/>
            <a:ext cx="1755374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407828" y="174990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Complexe  …</a:t>
            </a:r>
          </a:p>
        </p:txBody>
      </p:sp>
      <p:sp>
        <p:nvSpPr>
          <p:cNvPr id="9" name="Parallélogramme 8"/>
          <p:cNvSpPr/>
          <p:nvPr/>
        </p:nvSpPr>
        <p:spPr>
          <a:xfrm>
            <a:off x="917242" y="1168096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52044" y="1196752"/>
            <a:ext cx="278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Grand nombre de données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67876" y="2338692"/>
            <a:ext cx="3196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Fréquence de mesure différentes</a:t>
            </a:r>
          </a:p>
        </p:txBody>
      </p:sp>
      <p:sp>
        <p:nvSpPr>
          <p:cNvPr id="12" name="Parallélogramme 11"/>
          <p:cNvSpPr/>
          <p:nvPr/>
        </p:nvSpPr>
        <p:spPr>
          <a:xfrm>
            <a:off x="724225" y="1714427"/>
            <a:ext cx="342697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892589" y="1752970"/>
            <a:ext cx="3196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Données manquantes</a:t>
            </a:r>
          </a:p>
        </p:txBody>
      </p:sp>
      <p:sp>
        <p:nvSpPr>
          <p:cNvPr id="14" name="Triangle isocèle 13"/>
          <p:cNvSpPr/>
          <p:nvPr/>
        </p:nvSpPr>
        <p:spPr>
          <a:xfrm rot="5400000">
            <a:off x="4562289" y="1795281"/>
            <a:ext cx="328634" cy="293937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623732" y="3140967"/>
            <a:ext cx="67846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Données brutes</a:t>
            </a:r>
            <a:endParaRPr lang="fr-FR" sz="1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Conclusion - Perspectives </a:t>
            </a:r>
          </a:p>
        </p:txBody>
      </p:sp>
      <p:sp>
        <p:nvSpPr>
          <p:cNvPr id="17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4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97731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/>
          <p:cNvSpPr txBox="1"/>
          <p:nvPr/>
        </p:nvSpPr>
        <p:spPr>
          <a:xfrm>
            <a:off x="188440" y="502384"/>
            <a:ext cx="678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Méthodologie de récupération des données </a:t>
            </a:r>
            <a:r>
              <a:rPr lang="fr-FR" sz="1400" b="1" dirty="0"/>
              <a:t>:</a:t>
            </a:r>
          </a:p>
        </p:txBody>
      </p:sp>
      <p:sp>
        <p:nvSpPr>
          <p:cNvPr id="2" name="Rectangle 1"/>
          <p:cNvSpPr/>
          <p:nvPr/>
        </p:nvSpPr>
        <p:spPr>
          <a:xfrm>
            <a:off x="3531405" y="1268760"/>
            <a:ext cx="465300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1899539" y="1722816"/>
            <a:ext cx="1080120" cy="639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31" name="Forme libre 30"/>
          <p:cNvSpPr/>
          <p:nvPr/>
        </p:nvSpPr>
        <p:spPr>
          <a:xfrm>
            <a:off x="355938" y="1830240"/>
            <a:ext cx="2865120" cy="636692"/>
          </a:xfrm>
          <a:custGeom>
            <a:avLst/>
            <a:gdLst>
              <a:gd name="connsiteX0" fmla="*/ 0 w 2865120"/>
              <a:gd name="connsiteY0" fmla="*/ 559156 h 636692"/>
              <a:gd name="connsiteX1" fmla="*/ 467360 w 2865120"/>
              <a:gd name="connsiteY1" fmla="*/ 356 h 636692"/>
              <a:gd name="connsiteX2" fmla="*/ 914400 w 2865120"/>
              <a:gd name="connsiteY2" fmla="*/ 630276 h 636692"/>
              <a:gd name="connsiteX3" fmla="*/ 1463040 w 2865120"/>
              <a:gd name="connsiteY3" fmla="*/ 335636 h 636692"/>
              <a:gd name="connsiteX4" fmla="*/ 1747520 w 2865120"/>
              <a:gd name="connsiteY4" fmla="*/ 488036 h 636692"/>
              <a:gd name="connsiteX5" fmla="*/ 2194560 w 2865120"/>
              <a:gd name="connsiteY5" fmla="*/ 91796 h 636692"/>
              <a:gd name="connsiteX6" fmla="*/ 2661920 w 2865120"/>
              <a:gd name="connsiteY6" fmla="*/ 437236 h 636692"/>
              <a:gd name="connsiteX7" fmla="*/ 2865120 w 2865120"/>
              <a:gd name="connsiteY7" fmla="*/ 325476 h 63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5120" h="636692">
                <a:moveTo>
                  <a:pt x="0" y="559156"/>
                </a:moveTo>
                <a:cubicBezTo>
                  <a:pt x="157480" y="273829"/>
                  <a:pt x="314960" y="-11497"/>
                  <a:pt x="467360" y="356"/>
                </a:cubicBezTo>
                <a:cubicBezTo>
                  <a:pt x="619760" y="12209"/>
                  <a:pt x="748453" y="574396"/>
                  <a:pt x="914400" y="630276"/>
                </a:cubicBezTo>
                <a:cubicBezTo>
                  <a:pt x="1080347" y="686156"/>
                  <a:pt x="1324187" y="359343"/>
                  <a:pt x="1463040" y="335636"/>
                </a:cubicBezTo>
                <a:cubicBezTo>
                  <a:pt x="1601893" y="311929"/>
                  <a:pt x="1625600" y="528676"/>
                  <a:pt x="1747520" y="488036"/>
                </a:cubicBezTo>
                <a:cubicBezTo>
                  <a:pt x="1869440" y="447396"/>
                  <a:pt x="2042160" y="100263"/>
                  <a:pt x="2194560" y="91796"/>
                </a:cubicBezTo>
                <a:cubicBezTo>
                  <a:pt x="2346960" y="83329"/>
                  <a:pt x="2550160" y="398289"/>
                  <a:pt x="2661920" y="437236"/>
                </a:cubicBezTo>
                <a:cubicBezTo>
                  <a:pt x="2773680" y="476183"/>
                  <a:pt x="2829560" y="355956"/>
                  <a:pt x="2865120" y="325476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035443" y="1645283"/>
            <a:ext cx="216024" cy="935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1899539" y="15005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2016930" y="15005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2146470" y="15210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36" name="Rectangle 35"/>
          <p:cNvSpPr/>
          <p:nvPr/>
        </p:nvSpPr>
        <p:spPr>
          <a:xfrm>
            <a:off x="2265469" y="1563470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2372910" y="15248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38" name="Rectangle 37"/>
          <p:cNvSpPr/>
          <p:nvPr/>
        </p:nvSpPr>
        <p:spPr>
          <a:xfrm>
            <a:off x="2502450" y="1545450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39" name="Rectangle 38"/>
          <p:cNvSpPr/>
          <p:nvPr/>
        </p:nvSpPr>
        <p:spPr>
          <a:xfrm>
            <a:off x="2620771" y="164528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0" name="Rectangle 39"/>
          <p:cNvSpPr/>
          <p:nvPr/>
        </p:nvSpPr>
        <p:spPr>
          <a:xfrm>
            <a:off x="2738162" y="164528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1" name="Rectangle 40"/>
          <p:cNvSpPr/>
          <p:nvPr/>
        </p:nvSpPr>
        <p:spPr>
          <a:xfrm>
            <a:off x="2867702" y="166585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4" name="Rectangle 43"/>
          <p:cNvSpPr/>
          <p:nvPr/>
        </p:nvSpPr>
        <p:spPr>
          <a:xfrm>
            <a:off x="5169694" y="12160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5" name="Rectangle 44"/>
          <p:cNvSpPr/>
          <p:nvPr/>
        </p:nvSpPr>
        <p:spPr>
          <a:xfrm>
            <a:off x="5287085" y="12160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6" name="Rectangle 45"/>
          <p:cNvSpPr/>
          <p:nvPr/>
        </p:nvSpPr>
        <p:spPr>
          <a:xfrm>
            <a:off x="5416625" y="12365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7" name="Rectangle 46"/>
          <p:cNvSpPr/>
          <p:nvPr/>
        </p:nvSpPr>
        <p:spPr>
          <a:xfrm>
            <a:off x="5525674" y="12403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8" name="Rectangle 47"/>
          <p:cNvSpPr/>
          <p:nvPr/>
        </p:nvSpPr>
        <p:spPr>
          <a:xfrm>
            <a:off x="5643065" y="12403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49" name="Rectangle 48"/>
          <p:cNvSpPr/>
          <p:nvPr/>
        </p:nvSpPr>
        <p:spPr>
          <a:xfrm>
            <a:off x="5772605" y="1260950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951258" y="2727365"/>
            <a:ext cx="144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Identification</a:t>
            </a:r>
            <a:endParaRPr lang="fr-FR" sz="1400" dirty="0"/>
          </a:p>
        </p:txBody>
      </p:sp>
      <p:cxnSp>
        <p:nvCxnSpPr>
          <p:cNvPr id="60" name="Connecteur droit avec flèche 59"/>
          <p:cNvCxnSpPr/>
          <p:nvPr/>
        </p:nvCxnSpPr>
        <p:spPr>
          <a:xfrm flipV="1">
            <a:off x="355938" y="1563470"/>
            <a:ext cx="0" cy="9730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 flipV="1">
            <a:off x="355938" y="2512158"/>
            <a:ext cx="2981036" cy="359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035443" y="1722816"/>
            <a:ext cx="225623" cy="639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32875" y="1040036"/>
            <a:ext cx="225623" cy="639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019190" y="1038450"/>
            <a:ext cx="270270" cy="639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626254" y="895504"/>
            <a:ext cx="201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Données manquantes</a:t>
            </a:r>
            <a:endParaRPr lang="fr-FR" sz="1400" dirty="0"/>
          </a:p>
        </p:txBody>
      </p:sp>
      <p:sp>
        <p:nvSpPr>
          <p:cNvPr id="76" name="ZoneTexte 75"/>
          <p:cNvSpPr txBox="1"/>
          <p:nvPr/>
        </p:nvSpPr>
        <p:spPr>
          <a:xfrm>
            <a:off x="3451410" y="895504"/>
            <a:ext cx="2921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Fréquence de mesure différente</a:t>
            </a:r>
            <a:endParaRPr lang="fr-FR" sz="1400" dirty="0"/>
          </a:p>
        </p:txBody>
      </p:sp>
      <p:sp>
        <p:nvSpPr>
          <p:cNvPr id="129" name="Rectangle 128"/>
          <p:cNvSpPr/>
          <p:nvPr/>
        </p:nvSpPr>
        <p:spPr>
          <a:xfrm>
            <a:off x="1899539" y="1722816"/>
            <a:ext cx="1080120" cy="639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30" name="Forme libre 129"/>
          <p:cNvSpPr/>
          <p:nvPr/>
        </p:nvSpPr>
        <p:spPr>
          <a:xfrm>
            <a:off x="355938" y="1830240"/>
            <a:ext cx="2865120" cy="636692"/>
          </a:xfrm>
          <a:custGeom>
            <a:avLst/>
            <a:gdLst>
              <a:gd name="connsiteX0" fmla="*/ 0 w 2865120"/>
              <a:gd name="connsiteY0" fmla="*/ 559156 h 636692"/>
              <a:gd name="connsiteX1" fmla="*/ 467360 w 2865120"/>
              <a:gd name="connsiteY1" fmla="*/ 356 h 636692"/>
              <a:gd name="connsiteX2" fmla="*/ 914400 w 2865120"/>
              <a:gd name="connsiteY2" fmla="*/ 630276 h 636692"/>
              <a:gd name="connsiteX3" fmla="*/ 1463040 w 2865120"/>
              <a:gd name="connsiteY3" fmla="*/ 335636 h 636692"/>
              <a:gd name="connsiteX4" fmla="*/ 1747520 w 2865120"/>
              <a:gd name="connsiteY4" fmla="*/ 488036 h 636692"/>
              <a:gd name="connsiteX5" fmla="*/ 2194560 w 2865120"/>
              <a:gd name="connsiteY5" fmla="*/ 91796 h 636692"/>
              <a:gd name="connsiteX6" fmla="*/ 2661920 w 2865120"/>
              <a:gd name="connsiteY6" fmla="*/ 437236 h 636692"/>
              <a:gd name="connsiteX7" fmla="*/ 2865120 w 2865120"/>
              <a:gd name="connsiteY7" fmla="*/ 325476 h 63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5120" h="636692">
                <a:moveTo>
                  <a:pt x="0" y="559156"/>
                </a:moveTo>
                <a:cubicBezTo>
                  <a:pt x="157480" y="273829"/>
                  <a:pt x="314960" y="-11497"/>
                  <a:pt x="467360" y="356"/>
                </a:cubicBezTo>
                <a:cubicBezTo>
                  <a:pt x="619760" y="12209"/>
                  <a:pt x="748453" y="574396"/>
                  <a:pt x="914400" y="630276"/>
                </a:cubicBezTo>
                <a:cubicBezTo>
                  <a:pt x="1080347" y="686156"/>
                  <a:pt x="1324187" y="359343"/>
                  <a:pt x="1463040" y="335636"/>
                </a:cubicBezTo>
                <a:cubicBezTo>
                  <a:pt x="1601893" y="311929"/>
                  <a:pt x="1625600" y="528676"/>
                  <a:pt x="1747520" y="488036"/>
                </a:cubicBezTo>
                <a:cubicBezTo>
                  <a:pt x="1869440" y="447396"/>
                  <a:pt x="2042160" y="100263"/>
                  <a:pt x="2194560" y="91796"/>
                </a:cubicBezTo>
                <a:cubicBezTo>
                  <a:pt x="2346960" y="83329"/>
                  <a:pt x="2550160" y="398289"/>
                  <a:pt x="2661920" y="437236"/>
                </a:cubicBezTo>
                <a:cubicBezTo>
                  <a:pt x="2773680" y="476183"/>
                  <a:pt x="2829560" y="355956"/>
                  <a:pt x="2865120" y="325476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1035443" y="1645283"/>
            <a:ext cx="216024" cy="935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2" name="Rectangle 131"/>
          <p:cNvSpPr/>
          <p:nvPr/>
        </p:nvSpPr>
        <p:spPr>
          <a:xfrm>
            <a:off x="1899539" y="15005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3" name="Rectangle 132"/>
          <p:cNvSpPr/>
          <p:nvPr/>
        </p:nvSpPr>
        <p:spPr>
          <a:xfrm>
            <a:off x="2016930" y="15005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4" name="Rectangle 133"/>
          <p:cNvSpPr/>
          <p:nvPr/>
        </p:nvSpPr>
        <p:spPr>
          <a:xfrm>
            <a:off x="2146470" y="15210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5" name="Rectangle 134"/>
          <p:cNvSpPr/>
          <p:nvPr/>
        </p:nvSpPr>
        <p:spPr>
          <a:xfrm>
            <a:off x="2265469" y="1563470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6" name="Rectangle 135"/>
          <p:cNvSpPr/>
          <p:nvPr/>
        </p:nvSpPr>
        <p:spPr>
          <a:xfrm>
            <a:off x="2372910" y="15248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7" name="Rectangle 136"/>
          <p:cNvSpPr/>
          <p:nvPr/>
        </p:nvSpPr>
        <p:spPr>
          <a:xfrm>
            <a:off x="2502450" y="1545450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8" name="Rectangle 137"/>
          <p:cNvSpPr/>
          <p:nvPr/>
        </p:nvSpPr>
        <p:spPr>
          <a:xfrm>
            <a:off x="2620771" y="164528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39" name="Rectangle 138"/>
          <p:cNvSpPr/>
          <p:nvPr/>
        </p:nvSpPr>
        <p:spPr>
          <a:xfrm>
            <a:off x="2738162" y="164528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0" name="Rectangle 139"/>
          <p:cNvSpPr/>
          <p:nvPr/>
        </p:nvSpPr>
        <p:spPr>
          <a:xfrm>
            <a:off x="2867702" y="166585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1" name="Forme libre 140"/>
          <p:cNvSpPr/>
          <p:nvPr/>
        </p:nvSpPr>
        <p:spPr>
          <a:xfrm>
            <a:off x="3734138" y="1771514"/>
            <a:ext cx="2865120" cy="636692"/>
          </a:xfrm>
          <a:custGeom>
            <a:avLst/>
            <a:gdLst>
              <a:gd name="connsiteX0" fmla="*/ 0 w 2865120"/>
              <a:gd name="connsiteY0" fmla="*/ 559156 h 636692"/>
              <a:gd name="connsiteX1" fmla="*/ 467360 w 2865120"/>
              <a:gd name="connsiteY1" fmla="*/ 356 h 636692"/>
              <a:gd name="connsiteX2" fmla="*/ 914400 w 2865120"/>
              <a:gd name="connsiteY2" fmla="*/ 630276 h 636692"/>
              <a:gd name="connsiteX3" fmla="*/ 1463040 w 2865120"/>
              <a:gd name="connsiteY3" fmla="*/ 335636 h 636692"/>
              <a:gd name="connsiteX4" fmla="*/ 1747520 w 2865120"/>
              <a:gd name="connsiteY4" fmla="*/ 488036 h 636692"/>
              <a:gd name="connsiteX5" fmla="*/ 2194560 w 2865120"/>
              <a:gd name="connsiteY5" fmla="*/ 91796 h 636692"/>
              <a:gd name="connsiteX6" fmla="*/ 2661920 w 2865120"/>
              <a:gd name="connsiteY6" fmla="*/ 437236 h 636692"/>
              <a:gd name="connsiteX7" fmla="*/ 2865120 w 2865120"/>
              <a:gd name="connsiteY7" fmla="*/ 325476 h 63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5120" h="636692">
                <a:moveTo>
                  <a:pt x="0" y="559156"/>
                </a:moveTo>
                <a:cubicBezTo>
                  <a:pt x="157480" y="273829"/>
                  <a:pt x="314960" y="-11497"/>
                  <a:pt x="467360" y="356"/>
                </a:cubicBezTo>
                <a:cubicBezTo>
                  <a:pt x="619760" y="12209"/>
                  <a:pt x="748453" y="574396"/>
                  <a:pt x="914400" y="630276"/>
                </a:cubicBezTo>
                <a:cubicBezTo>
                  <a:pt x="1080347" y="686156"/>
                  <a:pt x="1324187" y="359343"/>
                  <a:pt x="1463040" y="335636"/>
                </a:cubicBezTo>
                <a:cubicBezTo>
                  <a:pt x="1601893" y="311929"/>
                  <a:pt x="1625600" y="528676"/>
                  <a:pt x="1747520" y="488036"/>
                </a:cubicBezTo>
                <a:cubicBezTo>
                  <a:pt x="1869440" y="447396"/>
                  <a:pt x="2042160" y="100263"/>
                  <a:pt x="2194560" y="91796"/>
                </a:cubicBezTo>
                <a:cubicBezTo>
                  <a:pt x="2346960" y="83329"/>
                  <a:pt x="2550160" y="398289"/>
                  <a:pt x="2661920" y="437236"/>
                </a:cubicBezTo>
                <a:cubicBezTo>
                  <a:pt x="2773680" y="476183"/>
                  <a:pt x="2829560" y="355956"/>
                  <a:pt x="2865120" y="325476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Rectangle 141"/>
          <p:cNvSpPr/>
          <p:nvPr/>
        </p:nvSpPr>
        <p:spPr>
          <a:xfrm>
            <a:off x="4452065" y="1629486"/>
            <a:ext cx="2694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3" name="Rectangle 142"/>
          <p:cNvSpPr/>
          <p:nvPr/>
        </p:nvSpPr>
        <p:spPr>
          <a:xfrm>
            <a:off x="5169694" y="12160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4" name="Rectangle 143"/>
          <p:cNvSpPr/>
          <p:nvPr/>
        </p:nvSpPr>
        <p:spPr>
          <a:xfrm>
            <a:off x="5287085" y="121601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5" name="Rectangle 144"/>
          <p:cNvSpPr/>
          <p:nvPr/>
        </p:nvSpPr>
        <p:spPr>
          <a:xfrm>
            <a:off x="5416625" y="12365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6" name="Rectangle 145"/>
          <p:cNvSpPr/>
          <p:nvPr/>
        </p:nvSpPr>
        <p:spPr>
          <a:xfrm>
            <a:off x="5525674" y="12403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7" name="Rectangle 146"/>
          <p:cNvSpPr/>
          <p:nvPr/>
        </p:nvSpPr>
        <p:spPr>
          <a:xfrm>
            <a:off x="5643065" y="124038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8" name="Rectangle 147"/>
          <p:cNvSpPr/>
          <p:nvPr/>
        </p:nvSpPr>
        <p:spPr>
          <a:xfrm>
            <a:off x="5772605" y="1260950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49" name="Rectangle 148"/>
          <p:cNvSpPr/>
          <p:nvPr/>
        </p:nvSpPr>
        <p:spPr>
          <a:xfrm>
            <a:off x="5890926" y="136078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50" name="Rectangle 149"/>
          <p:cNvSpPr/>
          <p:nvPr/>
        </p:nvSpPr>
        <p:spPr>
          <a:xfrm>
            <a:off x="6008317" y="1360784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51" name="Rectangle 150"/>
          <p:cNvSpPr/>
          <p:nvPr/>
        </p:nvSpPr>
        <p:spPr>
          <a:xfrm>
            <a:off x="6137857" y="1381352"/>
            <a:ext cx="45719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52" name="Forme libre 151"/>
          <p:cNvSpPr/>
          <p:nvPr/>
        </p:nvSpPr>
        <p:spPr>
          <a:xfrm>
            <a:off x="7064350" y="1707018"/>
            <a:ext cx="2865120" cy="636692"/>
          </a:xfrm>
          <a:custGeom>
            <a:avLst/>
            <a:gdLst>
              <a:gd name="connsiteX0" fmla="*/ 0 w 2865120"/>
              <a:gd name="connsiteY0" fmla="*/ 559156 h 636692"/>
              <a:gd name="connsiteX1" fmla="*/ 467360 w 2865120"/>
              <a:gd name="connsiteY1" fmla="*/ 356 h 636692"/>
              <a:gd name="connsiteX2" fmla="*/ 914400 w 2865120"/>
              <a:gd name="connsiteY2" fmla="*/ 630276 h 636692"/>
              <a:gd name="connsiteX3" fmla="*/ 1463040 w 2865120"/>
              <a:gd name="connsiteY3" fmla="*/ 335636 h 636692"/>
              <a:gd name="connsiteX4" fmla="*/ 1747520 w 2865120"/>
              <a:gd name="connsiteY4" fmla="*/ 488036 h 636692"/>
              <a:gd name="connsiteX5" fmla="*/ 2194560 w 2865120"/>
              <a:gd name="connsiteY5" fmla="*/ 91796 h 636692"/>
              <a:gd name="connsiteX6" fmla="*/ 2661920 w 2865120"/>
              <a:gd name="connsiteY6" fmla="*/ 437236 h 636692"/>
              <a:gd name="connsiteX7" fmla="*/ 2865120 w 2865120"/>
              <a:gd name="connsiteY7" fmla="*/ 325476 h 63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5120" h="636692">
                <a:moveTo>
                  <a:pt x="0" y="559156"/>
                </a:moveTo>
                <a:cubicBezTo>
                  <a:pt x="157480" y="273829"/>
                  <a:pt x="314960" y="-11497"/>
                  <a:pt x="467360" y="356"/>
                </a:cubicBezTo>
                <a:cubicBezTo>
                  <a:pt x="619760" y="12209"/>
                  <a:pt x="748453" y="574396"/>
                  <a:pt x="914400" y="630276"/>
                </a:cubicBezTo>
                <a:cubicBezTo>
                  <a:pt x="1080347" y="686156"/>
                  <a:pt x="1324187" y="359343"/>
                  <a:pt x="1463040" y="335636"/>
                </a:cubicBezTo>
                <a:cubicBezTo>
                  <a:pt x="1601893" y="311929"/>
                  <a:pt x="1625600" y="528676"/>
                  <a:pt x="1747520" y="488036"/>
                </a:cubicBezTo>
                <a:cubicBezTo>
                  <a:pt x="1869440" y="447396"/>
                  <a:pt x="2042160" y="100263"/>
                  <a:pt x="2194560" y="91796"/>
                </a:cubicBezTo>
                <a:cubicBezTo>
                  <a:pt x="2346960" y="83329"/>
                  <a:pt x="2550160" y="398289"/>
                  <a:pt x="2661920" y="437236"/>
                </a:cubicBezTo>
                <a:cubicBezTo>
                  <a:pt x="2773680" y="476183"/>
                  <a:pt x="2829560" y="355956"/>
                  <a:pt x="2865120" y="325476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7811554" y="1420766"/>
            <a:ext cx="2694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54" name="ZoneTexte 153"/>
          <p:cNvSpPr txBox="1"/>
          <p:nvPr/>
        </p:nvSpPr>
        <p:spPr>
          <a:xfrm>
            <a:off x="951258" y="2727365"/>
            <a:ext cx="144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Identification</a:t>
            </a:r>
            <a:endParaRPr lang="fr-FR" sz="1400" dirty="0"/>
          </a:p>
        </p:txBody>
      </p:sp>
      <p:sp>
        <p:nvSpPr>
          <p:cNvPr id="155" name="ZoneTexte 154"/>
          <p:cNvSpPr txBox="1"/>
          <p:nvPr/>
        </p:nvSpPr>
        <p:spPr>
          <a:xfrm>
            <a:off x="4434546" y="2004534"/>
            <a:ext cx="49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+</a:t>
            </a:r>
            <a:endParaRPr lang="fr-FR" b="1" dirty="0"/>
          </a:p>
        </p:txBody>
      </p:sp>
      <p:sp>
        <p:nvSpPr>
          <p:cNvPr id="156" name="ZoneTexte 155"/>
          <p:cNvSpPr txBox="1"/>
          <p:nvPr/>
        </p:nvSpPr>
        <p:spPr>
          <a:xfrm>
            <a:off x="7754722" y="1949676"/>
            <a:ext cx="49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+</a:t>
            </a:r>
            <a:endParaRPr lang="fr-FR" b="1" dirty="0"/>
          </a:p>
        </p:txBody>
      </p:sp>
      <p:sp>
        <p:nvSpPr>
          <p:cNvPr id="157" name="Flèche droite 156"/>
          <p:cNvSpPr/>
          <p:nvPr/>
        </p:nvSpPr>
        <p:spPr>
          <a:xfrm>
            <a:off x="3322042" y="2080621"/>
            <a:ext cx="334665" cy="1846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Flèche droite 157"/>
          <p:cNvSpPr/>
          <p:nvPr/>
        </p:nvSpPr>
        <p:spPr>
          <a:xfrm>
            <a:off x="6692398" y="1997073"/>
            <a:ext cx="334665" cy="1846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9" name="Connecteur droit avec flèche 158"/>
          <p:cNvCxnSpPr/>
          <p:nvPr/>
        </p:nvCxnSpPr>
        <p:spPr>
          <a:xfrm flipV="1">
            <a:off x="355938" y="1563470"/>
            <a:ext cx="0" cy="9730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avec flèche 159"/>
          <p:cNvCxnSpPr/>
          <p:nvPr/>
        </p:nvCxnSpPr>
        <p:spPr>
          <a:xfrm flipV="1">
            <a:off x="355938" y="2512158"/>
            <a:ext cx="2981036" cy="359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flipV="1">
            <a:off x="3748649" y="1556144"/>
            <a:ext cx="0" cy="9730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cteur droit avec flèche 161"/>
          <p:cNvCxnSpPr/>
          <p:nvPr/>
        </p:nvCxnSpPr>
        <p:spPr>
          <a:xfrm>
            <a:off x="3748649" y="2508426"/>
            <a:ext cx="76357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 droit avec flèche 162"/>
          <p:cNvCxnSpPr/>
          <p:nvPr/>
        </p:nvCxnSpPr>
        <p:spPr>
          <a:xfrm flipV="1">
            <a:off x="4721557" y="1565535"/>
            <a:ext cx="0" cy="9730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avec flèche 163"/>
          <p:cNvCxnSpPr/>
          <p:nvPr/>
        </p:nvCxnSpPr>
        <p:spPr>
          <a:xfrm flipV="1">
            <a:off x="4721557" y="2513121"/>
            <a:ext cx="1877701" cy="469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avec flèche 164"/>
          <p:cNvCxnSpPr/>
          <p:nvPr/>
        </p:nvCxnSpPr>
        <p:spPr>
          <a:xfrm flipV="1">
            <a:off x="7079059" y="1546892"/>
            <a:ext cx="0" cy="9730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avec flèche 165"/>
          <p:cNvCxnSpPr/>
          <p:nvPr/>
        </p:nvCxnSpPr>
        <p:spPr>
          <a:xfrm>
            <a:off x="7079059" y="2499174"/>
            <a:ext cx="76357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avec flèche 166"/>
          <p:cNvCxnSpPr/>
          <p:nvPr/>
        </p:nvCxnSpPr>
        <p:spPr>
          <a:xfrm flipV="1">
            <a:off x="8051967" y="1556283"/>
            <a:ext cx="0" cy="9730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avec flèche 167"/>
          <p:cNvCxnSpPr/>
          <p:nvPr/>
        </p:nvCxnSpPr>
        <p:spPr>
          <a:xfrm flipV="1">
            <a:off x="8051967" y="2503869"/>
            <a:ext cx="1877701" cy="469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1035443" y="1722816"/>
            <a:ext cx="225623" cy="639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8596170" y="1645284"/>
            <a:ext cx="1028619" cy="741900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solidFill>
              <a:schemeClr val="tx2">
                <a:lumMod val="20000"/>
                <a:lumOff val="80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332875" y="1040036"/>
            <a:ext cx="225623" cy="639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3019190" y="1038450"/>
            <a:ext cx="270270" cy="639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6657693" y="927749"/>
            <a:ext cx="339862" cy="224573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solidFill>
              <a:schemeClr val="tx2">
                <a:lumMod val="20000"/>
                <a:lumOff val="80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74" name="ZoneTexte 173"/>
          <p:cNvSpPr txBox="1"/>
          <p:nvPr/>
        </p:nvSpPr>
        <p:spPr>
          <a:xfrm>
            <a:off x="626254" y="895504"/>
            <a:ext cx="201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Données manquantes</a:t>
            </a:r>
            <a:endParaRPr lang="fr-FR" sz="1400" dirty="0"/>
          </a:p>
        </p:txBody>
      </p:sp>
      <p:sp>
        <p:nvSpPr>
          <p:cNvPr id="175" name="ZoneTexte 174"/>
          <p:cNvSpPr txBox="1"/>
          <p:nvPr/>
        </p:nvSpPr>
        <p:spPr>
          <a:xfrm>
            <a:off x="3451410" y="895504"/>
            <a:ext cx="2921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Fréquence de mesure différente</a:t>
            </a:r>
            <a:endParaRPr lang="fr-FR" sz="1400" dirty="0"/>
          </a:p>
        </p:txBody>
      </p:sp>
      <p:sp>
        <p:nvSpPr>
          <p:cNvPr id="176" name="ZoneTexte 175"/>
          <p:cNvSpPr txBox="1"/>
          <p:nvPr/>
        </p:nvSpPr>
        <p:spPr>
          <a:xfrm>
            <a:off x="7103919" y="874471"/>
            <a:ext cx="2138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Interpolation des données</a:t>
            </a:r>
            <a:endParaRPr lang="fr-FR" sz="1400" dirty="0"/>
          </a:p>
        </p:txBody>
      </p:sp>
      <p:sp>
        <p:nvSpPr>
          <p:cNvPr id="177" name="ZoneTexte 176"/>
          <p:cNvSpPr txBox="1"/>
          <p:nvPr/>
        </p:nvSpPr>
        <p:spPr>
          <a:xfrm>
            <a:off x="7653349" y="2648926"/>
            <a:ext cx="2131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Interpolation</a:t>
            </a:r>
            <a:endParaRPr lang="fr-FR" sz="1400" dirty="0"/>
          </a:p>
        </p:txBody>
      </p:sp>
      <p:sp>
        <p:nvSpPr>
          <p:cNvPr id="178" name="ZoneTexte 177"/>
          <p:cNvSpPr txBox="1"/>
          <p:nvPr/>
        </p:nvSpPr>
        <p:spPr>
          <a:xfrm>
            <a:off x="4394206" y="2648926"/>
            <a:ext cx="144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Partitionnement</a:t>
            </a:r>
            <a:endParaRPr lang="fr-FR" sz="1400" dirty="0"/>
          </a:p>
        </p:txBody>
      </p:sp>
      <p:pic>
        <p:nvPicPr>
          <p:cNvPr id="184" name="Picture 3" descr="C:\Users\mfrappe\Desktop\IBPSA-conf\data_f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73" y="3152775"/>
            <a:ext cx="6537996" cy="286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ZoneTexte 82"/>
          <p:cNvSpPr txBox="1"/>
          <p:nvPr/>
        </p:nvSpPr>
        <p:spPr>
          <a:xfrm>
            <a:off x="1623732" y="3140967"/>
            <a:ext cx="67846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Données partitionnées</a:t>
            </a:r>
            <a:endParaRPr lang="fr-FR" sz="1400" b="1" dirty="0"/>
          </a:p>
        </p:txBody>
      </p:sp>
      <p:sp>
        <p:nvSpPr>
          <p:cNvPr id="84" name="ZoneTexte 83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Conclusion - Perspectives </a:t>
            </a:r>
          </a:p>
        </p:txBody>
      </p:sp>
      <p:sp>
        <p:nvSpPr>
          <p:cNvPr id="8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4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3033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1405" y="1268760"/>
            <a:ext cx="465300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1404417" y="3032956"/>
            <a:ext cx="432048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292" name="Picture 4" descr="C:\Users\mfrappe\Desktop\IBPSA-conf\ener_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77" y="1181924"/>
            <a:ext cx="7196814" cy="246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mfrappe\Desktop\IBPSA-conf\data_f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41" y="3140967"/>
            <a:ext cx="6624736" cy="291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60601" y="980728"/>
            <a:ext cx="360040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/>
          <p:cNvSpPr txBox="1"/>
          <p:nvPr/>
        </p:nvSpPr>
        <p:spPr>
          <a:xfrm>
            <a:off x="180281" y="481872"/>
            <a:ext cx="95770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Période étudiée : </a:t>
            </a:r>
            <a:r>
              <a:rPr lang="fr-FR" sz="1400" dirty="0" smtClean="0"/>
              <a:t>du </a:t>
            </a:r>
            <a:r>
              <a:rPr lang="fr-FR" sz="1400" dirty="0"/>
              <a:t>15/10/2020 au </a:t>
            </a:r>
            <a:r>
              <a:rPr lang="fr-FR" sz="1400" dirty="0" smtClean="0"/>
              <a:t>15/04/2021       </a:t>
            </a:r>
          </a:p>
          <a:p>
            <a:endParaRPr lang="fr-FR" sz="1400" dirty="0"/>
          </a:p>
          <a:p>
            <a:r>
              <a:rPr lang="fr-FR" sz="1400" b="1" dirty="0" smtClean="0"/>
              <a:t>Validation : </a:t>
            </a:r>
            <a:r>
              <a:rPr lang="fr-FR" sz="1400" dirty="0" smtClean="0"/>
              <a:t>3 périodes</a:t>
            </a:r>
            <a:r>
              <a:rPr lang="fr-FR" sz="1400" dirty="0"/>
              <a:t> </a:t>
            </a:r>
            <a:r>
              <a:rPr lang="fr-FR" sz="1400" dirty="0" smtClean="0"/>
              <a:t>(10 </a:t>
            </a:r>
            <a:r>
              <a:rPr lang="fr-FR" sz="1400" dirty="0"/>
              <a:t>semaines complètes </a:t>
            </a:r>
            <a:r>
              <a:rPr lang="fr-FR" sz="1400" dirty="0" smtClean="0"/>
              <a:t>indépendantes)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623732" y="3140967"/>
            <a:ext cx="67846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Données exploitées</a:t>
            </a:r>
            <a:endParaRPr lang="fr-FR" sz="1400" b="1" dirty="0"/>
          </a:p>
        </p:txBody>
      </p:sp>
      <p:sp>
        <p:nvSpPr>
          <p:cNvPr id="56" name="Rectangle 55"/>
          <p:cNvSpPr/>
          <p:nvPr/>
        </p:nvSpPr>
        <p:spPr>
          <a:xfrm>
            <a:off x="4356745" y="1517441"/>
            <a:ext cx="2952328" cy="3485659"/>
          </a:xfrm>
          <a:prstGeom prst="rect">
            <a:avLst/>
          </a:prstGeom>
          <a:solidFill>
            <a:schemeClr val="accent2">
              <a:lumMod val="60000"/>
              <a:lumOff val="4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623732" y="1209664"/>
            <a:ext cx="67846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Energie produite par le système</a:t>
            </a:r>
            <a:endParaRPr lang="fr-FR" sz="1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Conclusion - Perspectives </a:t>
            </a: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4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41384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mfrappe\Desktop\IBPSA-conf\Model-compl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385" y="507484"/>
            <a:ext cx="4752528" cy="288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51738" y="628889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 de l’installation :</a:t>
            </a:r>
            <a:endParaRPr lang="fr-FR" sz="1400" dirty="0" smtClean="0"/>
          </a:p>
        </p:txBody>
      </p:sp>
      <p:pic>
        <p:nvPicPr>
          <p:cNvPr id="16" name="Picture 2" descr="C:\Users\mfrappe\Desktop\COPIL\C_install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993" y="538315"/>
            <a:ext cx="2217633" cy="264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251738" y="3371365"/>
            <a:ext cx="271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Composants : [Buildings]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244948" y="3371364"/>
            <a:ext cx="271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Contrôle : [</a:t>
            </a:r>
            <a:r>
              <a:rPr lang="fr-FR" sz="1200" dirty="0" err="1" smtClean="0"/>
              <a:t>StateGraph</a:t>
            </a:r>
            <a:r>
              <a:rPr lang="fr-FR" sz="1200" dirty="0" smtClean="0"/>
              <a:t>]</a:t>
            </a:r>
          </a:p>
        </p:txBody>
      </p:sp>
      <p:pic>
        <p:nvPicPr>
          <p:cNvPr id="23" name="Picture 3" descr="C:\Users\mfrappe\Desktop\COPIL\C_solair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312" y="2083469"/>
            <a:ext cx="1581736" cy="128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8403577" y="2050642"/>
            <a:ext cx="1733185" cy="1341999"/>
          </a:xfrm>
          <a:prstGeom prst="rect">
            <a:avLst/>
          </a:prstGeom>
          <a:solidFill>
            <a:schemeClr val="accent6">
              <a:lumMod val="75000"/>
              <a:alpha val="2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7309073" y="2716847"/>
            <a:ext cx="576064" cy="297061"/>
          </a:xfrm>
          <a:prstGeom prst="rect">
            <a:avLst/>
          </a:prstGeom>
          <a:solidFill>
            <a:schemeClr val="accent6">
              <a:lumMod val="75000"/>
              <a:alpha val="2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avec flèche 28"/>
          <p:cNvCxnSpPr>
            <a:stCxn id="28" idx="3"/>
            <a:endCxn id="27" idx="1"/>
          </p:cNvCxnSpPr>
          <p:nvPr/>
        </p:nvCxnSpPr>
        <p:spPr>
          <a:xfrm flipV="1">
            <a:off x="7885137" y="2721642"/>
            <a:ext cx="518440" cy="1437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5 </a:t>
            </a:r>
            <a:endParaRPr lang="fr-BE" b="1" dirty="0"/>
          </a:p>
        </p:txBody>
      </p:sp>
      <p:sp>
        <p:nvSpPr>
          <p:cNvPr id="44" name="ZoneTexte 43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Conclusion - Perspectives </a:t>
            </a:r>
          </a:p>
        </p:txBody>
      </p:sp>
    </p:spTree>
    <p:extLst>
      <p:ext uri="{BB962C8B-B14F-4D97-AF65-F5344CB8AC3E}">
        <p14:creationId xmlns:p14="http://schemas.microsoft.com/office/powerpoint/2010/main" val="115603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rallélogramme 18"/>
          <p:cNvSpPr/>
          <p:nvPr/>
        </p:nvSpPr>
        <p:spPr>
          <a:xfrm>
            <a:off x="2340521" y="1627133"/>
            <a:ext cx="4448563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2656590" y="165028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Indroduction</a:t>
            </a:r>
            <a:r>
              <a:rPr lang="fr-FR" b="1" dirty="0" smtClean="0"/>
              <a:t> </a:t>
            </a:r>
            <a:r>
              <a:rPr lang="fr-FR" b="1" dirty="0" smtClean="0"/>
              <a:t>- Contexte</a:t>
            </a:r>
            <a:endParaRPr lang="fr-FR" b="1" dirty="0"/>
          </a:p>
        </p:txBody>
      </p:sp>
      <p:sp>
        <p:nvSpPr>
          <p:cNvPr id="21" name="Parallélogramme 20"/>
          <p:cNvSpPr/>
          <p:nvPr/>
        </p:nvSpPr>
        <p:spPr>
          <a:xfrm>
            <a:off x="2145368" y="2325726"/>
            <a:ext cx="4448563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2461437" y="234888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Méthodologie</a:t>
            </a:r>
            <a:endParaRPr lang="fr-FR" b="1" dirty="0"/>
          </a:p>
        </p:txBody>
      </p:sp>
      <p:sp>
        <p:nvSpPr>
          <p:cNvPr id="23" name="Parallélogramme 22"/>
          <p:cNvSpPr/>
          <p:nvPr/>
        </p:nvSpPr>
        <p:spPr>
          <a:xfrm>
            <a:off x="1952444" y="2973798"/>
            <a:ext cx="4448563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268513" y="299695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Résultats</a:t>
            </a:r>
            <a:endParaRPr lang="fr-FR" b="1" dirty="0"/>
          </a:p>
        </p:txBody>
      </p:sp>
      <p:sp>
        <p:nvSpPr>
          <p:cNvPr id="25" name="Parallélogramme 24"/>
          <p:cNvSpPr/>
          <p:nvPr/>
        </p:nvSpPr>
        <p:spPr>
          <a:xfrm>
            <a:off x="1736420" y="3693878"/>
            <a:ext cx="4448563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2052489" y="371703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Conclusion - Perspectives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52289" y="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IBPSA  - 2022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209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mfrappe\Desktop\IBPSA-conf\Model-compl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385" y="507484"/>
            <a:ext cx="4752528" cy="288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frappe\Desktop\COPIL\boucle_solai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45" y="4221088"/>
            <a:ext cx="2448885" cy="187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frappe\Desktop\COPIL\boucle_PAC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962" y="4221088"/>
            <a:ext cx="4052777" cy="187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frappe\Desktop\COPIL\boucle_distributi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426" y="4300216"/>
            <a:ext cx="3236337" cy="171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75690" y="3785447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solaire :</a:t>
            </a:r>
            <a:endParaRPr lang="fr-FR" sz="1400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3492649" y="3785447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PAC :</a:t>
            </a:r>
            <a:endParaRPr lang="fr-FR" sz="1400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7044442" y="3785447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Boucle de distribution :</a:t>
            </a:r>
            <a:endParaRPr lang="fr-FR" sz="1400" dirty="0" smtClean="0"/>
          </a:p>
        </p:txBody>
      </p:sp>
      <p:cxnSp>
        <p:nvCxnSpPr>
          <p:cNvPr id="18" name="Connecteur droit 17"/>
          <p:cNvCxnSpPr/>
          <p:nvPr/>
        </p:nvCxnSpPr>
        <p:spPr>
          <a:xfrm>
            <a:off x="254519" y="3717032"/>
            <a:ext cx="89916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4544" y="4093224"/>
            <a:ext cx="2448885" cy="2003286"/>
          </a:xfrm>
          <a:prstGeom prst="rect">
            <a:avLst/>
          </a:prstGeom>
          <a:solidFill>
            <a:schemeClr val="accent1">
              <a:lumMod val="75000"/>
              <a:alpha val="43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995770" y="1844823"/>
            <a:ext cx="1416759" cy="1455833"/>
          </a:xfrm>
          <a:prstGeom prst="rect">
            <a:avLst/>
          </a:prstGeom>
          <a:solidFill>
            <a:schemeClr val="accent1">
              <a:lumMod val="75000"/>
              <a:alpha val="43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Picture 2" descr="C:\Users\mfrappe\Desktop\COPIL\C_installat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993" y="538315"/>
            <a:ext cx="2217633" cy="264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51738" y="3371365"/>
            <a:ext cx="271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Composants : [Buildings]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244948" y="3371364"/>
            <a:ext cx="271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Contrôle : [</a:t>
            </a:r>
            <a:r>
              <a:rPr lang="fr-FR" sz="1200" dirty="0" err="1" smtClean="0"/>
              <a:t>StateGraph</a:t>
            </a:r>
            <a:r>
              <a:rPr lang="fr-FR" sz="1200" dirty="0" smtClean="0"/>
              <a:t>]</a:t>
            </a:r>
          </a:p>
        </p:txBody>
      </p:sp>
      <p:pic>
        <p:nvPicPr>
          <p:cNvPr id="24" name="Picture 3" descr="C:\Users\mfrappe\Desktop\COPIL\C_solair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312" y="2083469"/>
            <a:ext cx="1581736" cy="128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8403577" y="2050642"/>
            <a:ext cx="1733185" cy="1341999"/>
          </a:xfrm>
          <a:prstGeom prst="rect">
            <a:avLst/>
          </a:prstGeom>
          <a:solidFill>
            <a:schemeClr val="accent6">
              <a:lumMod val="75000"/>
              <a:alpha val="2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7309073" y="2716847"/>
            <a:ext cx="576064" cy="297061"/>
          </a:xfrm>
          <a:prstGeom prst="rect">
            <a:avLst/>
          </a:prstGeom>
          <a:solidFill>
            <a:schemeClr val="accent6">
              <a:lumMod val="75000"/>
              <a:alpha val="2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>
            <a:stCxn id="26" idx="3"/>
            <a:endCxn id="25" idx="1"/>
          </p:cNvCxnSpPr>
          <p:nvPr/>
        </p:nvCxnSpPr>
        <p:spPr>
          <a:xfrm flipV="1">
            <a:off x="7885137" y="2721642"/>
            <a:ext cx="518440" cy="1437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2054990" y="3301857"/>
            <a:ext cx="0" cy="7913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251738" y="628889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Modèle de l’installation :</a:t>
            </a:r>
            <a:endParaRPr lang="fr-FR" sz="1400" dirty="0" smtClean="0"/>
          </a:p>
        </p:txBody>
      </p:sp>
      <p:sp>
        <p:nvSpPr>
          <p:cNvPr id="29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5 </a:t>
            </a:r>
            <a:endParaRPr lang="fr-BE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Conclusion - Perspectives </a:t>
            </a:r>
          </a:p>
        </p:txBody>
      </p:sp>
    </p:spTree>
    <p:extLst>
      <p:ext uri="{BB962C8B-B14F-4D97-AF65-F5344CB8AC3E}">
        <p14:creationId xmlns:p14="http://schemas.microsoft.com/office/powerpoint/2010/main" val="53478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arallélogramme 24"/>
          <p:cNvSpPr/>
          <p:nvPr/>
        </p:nvSpPr>
        <p:spPr>
          <a:xfrm>
            <a:off x="5843681" y="3401441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Parallélogramme 23"/>
          <p:cNvSpPr/>
          <p:nvPr/>
        </p:nvSpPr>
        <p:spPr>
          <a:xfrm>
            <a:off x="5501060" y="532678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C:\Users\mfrappe\Desktop\IBPSA-conf\B_solai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3" y="1532468"/>
            <a:ext cx="4345163" cy="375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necteur droit avec flèche 10"/>
          <p:cNvCxnSpPr/>
          <p:nvPr/>
        </p:nvCxnSpPr>
        <p:spPr>
          <a:xfrm flipV="1">
            <a:off x="3420641" y="4414344"/>
            <a:ext cx="1224136" cy="21602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 descr="C:\Users\mfrappe\Desktop\IBPSA_vFinale\cap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872" y="1037118"/>
            <a:ext cx="3543072" cy="145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frappe\Desktop\IBPSA_vFinale\Ec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024" y="3866209"/>
            <a:ext cx="3600400" cy="139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V="1">
            <a:off x="2124497" y="1916832"/>
            <a:ext cx="2520280" cy="2088232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487730" y="593100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Capteur :</a:t>
            </a:r>
            <a:endParaRPr lang="fr-FR" sz="1400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6709662" y="3461863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Echangeur :</a:t>
            </a:r>
            <a:endParaRPr lang="fr-FR" sz="1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576284" y="620688"/>
            <a:ext cx="19813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Modèles </a:t>
            </a:r>
            <a:r>
              <a:rPr lang="fr-FR" sz="1400" b="1" dirty="0"/>
              <a:t>de calibration </a:t>
            </a:r>
            <a:r>
              <a:rPr lang="fr-FR" sz="1400" b="1" dirty="0" smtClean="0"/>
              <a:t>: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772638" y="1163135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Entrée :</a:t>
            </a:r>
          </a:p>
          <a:p>
            <a:r>
              <a:rPr lang="fr-FR" sz="1200" dirty="0" err="1" smtClean="0"/>
              <a:t>P_sol</a:t>
            </a:r>
            <a:endParaRPr lang="fr-FR" sz="1200" dirty="0" smtClean="0"/>
          </a:p>
          <a:p>
            <a:r>
              <a:rPr lang="fr-FR" sz="1200" dirty="0" err="1" smtClean="0"/>
              <a:t>T_ext</a:t>
            </a:r>
            <a:endParaRPr lang="fr-FR" sz="1200" dirty="0" smtClean="0"/>
          </a:p>
          <a:p>
            <a:r>
              <a:rPr lang="fr-FR" sz="1200" dirty="0" smtClean="0"/>
              <a:t>Vent</a:t>
            </a:r>
          </a:p>
          <a:p>
            <a:r>
              <a:rPr lang="fr-FR" sz="1200" dirty="0" err="1" smtClean="0"/>
              <a:t>T_in</a:t>
            </a:r>
            <a:endParaRPr lang="fr-FR" sz="1200" dirty="0" smtClean="0"/>
          </a:p>
          <a:p>
            <a:r>
              <a:rPr lang="fr-FR" sz="1200" dirty="0" err="1" smtClean="0"/>
              <a:t>D_in</a:t>
            </a:r>
            <a:endParaRPr lang="fr-FR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9067943" y="153246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Sortie :</a:t>
            </a:r>
          </a:p>
          <a:p>
            <a:r>
              <a:rPr lang="fr-FR" sz="1200" dirty="0" err="1" smtClean="0"/>
              <a:t>T_out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770162" y="4202287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Entrée :</a:t>
            </a:r>
          </a:p>
          <a:p>
            <a:r>
              <a:rPr lang="fr-FR" sz="1200" dirty="0" err="1" smtClean="0"/>
              <a:t>T_in_amont</a:t>
            </a:r>
            <a:endParaRPr lang="fr-FR" sz="1200" dirty="0" smtClean="0"/>
          </a:p>
          <a:p>
            <a:r>
              <a:rPr lang="fr-FR" sz="1200" dirty="0" err="1" smtClean="0"/>
              <a:t>T_in_aval</a:t>
            </a:r>
            <a:endParaRPr lang="fr-FR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9170006" y="4202287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Sortie :</a:t>
            </a:r>
          </a:p>
          <a:p>
            <a:r>
              <a:rPr lang="fr-FR" sz="1200" dirty="0" err="1" smtClean="0"/>
              <a:t>T_out_amont</a:t>
            </a:r>
            <a:endParaRPr lang="fr-FR" sz="1200" dirty="0"/>
          </a:p>
          <a:p>
            <a:r>
              <a:rPr lang="fr-FR" sz="1200" dirty="0" err="1" smtClean="0"/>
              <a:t>T_out_aval</a:t>
            </a:r>
            <a:endParaRPr lang="fr-FR" sz="1200" dirty="0"/>
          </a:p>
        </p:txBody>
      </p:sp>
      <p:sp>
        <p:nvSpPr>
          <p:cNvPr id="22" name="Parallélogramme 21"/>
          <p:cNvSpPr/>
          <p:nvPr/>
        </p:nvSpPr>
        <p:spPr>
          <a:xfrm>
            <a:off x="4975076" y="2546071"/>
            <a:ext cx="3926990" cy="61514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5290537" y="2622809"/>
            <a:ext cx="3509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Discrétisation du </a:t>
            </a:r>
            <a:r>
              <a:rPr lang="fr-FR" sz="1200" dirty="0"/>
              <a:t>champ </a:t>
            </a:r>
            <a:r>
              <a:rPr lang="fr-FR" sz="1200" dirty="0" smtClean="0"/>
              <a:t>solaire par mailles. Système </a:t>
            </a:r>
            <a:r>
              <a:rPr lang="fr-FR" sz="1200" dirty="0"/>
              <a:t>d'équations différentielles : </a:t>
            </a:r>
            <a:r>
              <a:rPr lang="fr-FR" sz="1200" dirty="0" smtClean="0"/>
              <a:t>bilan thermique</a:t>
            </a:r>
          </a:p>
        </p:txBody>
      </p:sp>
      <p:sp>
        <p:nvSpPr>
          <p:cNvPr id="26" name="Parallélogramme 25"/>
          <p:cNvSpPr/>
          <p:nvPr/>
        </p:nvSpPr>
        <p:spPr>
          <a:xfrm>
            <a:off x="5080953" y="5424519"/>
            <a:ext cx="3926990" cy="61514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/>
          <p:nvPr/>
        </p:nvCxnSpPr>
        <p:spPr>
          <a:xfrm>
            <a:off x="4772638" y="3299994"/>
            <a:ext cx="52931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464872" y="5587353"/>
            <a:ext cx="2919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E</a:t>
            </a:r>
            <a:r>
              <a:rPr lang="fr-FR" sz="1200" dirty="0" smtClean="0"/>
              <a:t>fficacité </a:t>
            </a:r>
            <a:r>
              <a:rPr lang="fr-FR" sz="1200" dirty="0"/>
              <a:t>du transfert </a:t>
            </a:r>
            <a:r>
              <a:rPr lang="fr-FR" sz="1200" dirty="0" smtClean="0"/>
              <a:t>thermique constante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Conclusion - Perspectives </a:t>
            </a:r>
          </a:p>
        </p:txBody>
      </p:sp>
      <p:sp>
        <p:nvSpPr>
          <p:cNvPr id="33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6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7872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mfrappe\Desktop\IBPSA_vFinale\Ec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37" y="3746141"/>
            <a:ext cx="3237360" cy="125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321522" y="1119167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14%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423566" y="2343303"/>
            <a:ext cx="74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258B45"/>
                </a:solidFill>
              </a:rPr>
              <a:t>7%</a:t>
            </a:r>
            <a:endParaRPr lang="fr-FR" b="1" dirty="0">
              <a:solidFill>
                <a:srgbClr val="258B45"/>
              </a:solidFill>
            </a:endParaRPr>
          </a:p>
        </p:txBody>
      </p:sp>
      <p:sp>
        <p:nvSpPr>
          <p:cNvPr id="11" name="Flèche vers le bas 10"/>
          <p:cNvSpPr/>
          <p:nvPr/>
        </p:nvSpPr>
        <p:spPr>
          <a:xfrm>
            <a:off x="9501281" y="1623223"/>
            <a:ext cx="198283" cy="57606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9335211" y="400422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51%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406458" y="5228359"/>
            <a:ext cx="74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258B45"/>
                </a:solidFill>
              </a:rPr>
              <a:t>12%</a:t>
            </a:r>
            <a:endParaRPr lang="fr-FR" b="1" dirty="0">
              <a:solidFill>
                <a:srgbClr val="258B45"/>
              </a:solidFill>
            </a:endParaRPr>
          </a:p>
        </p:txBody>
      </p:sp>
      <p:sp>
        <p:nvSpPr>
          <p:cNvPr id="17" name="Flèche vers le bas 16"/>
          <p:cNvSpPr/>
          <p:nvPr/>
        </p:nvSpPr>
        <p:spPr>
          <a:xfrm>
            <a:off x="9514970" y="4508279"/>
            <a:ext cx="202671" cy="57606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146" name="Picture 2" descr="C:\Users\mfrappe\Desktop\IBPSA-conf\IBPSA_vFinale\cal_capteu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045" y="789828"/>
            <a:ext cx="3787227" cy="25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frappe\Desktop\IBPSA-conf\IBPSA_vFinale\cal_e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47" y="3595711"/>
            <a:ext cx="3955542" cy="261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324297" y="3502295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Echangeur :</a:t>
            </a:r>
            <a:endParaRPr lang="fr-FR" sz="1400" dirty="0" smtClean="0"/>
          </a:p>
        </p:txBody>
      </p:sp>
      <p:graphicFrame>
        <p:nvGraphicFramePr>
          <p:cNvPr id="23" name="Tableau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63372"/>
              </p:ext>
            </p:extLst>
          </p:nvPr>
        </p:nvGraphicFramePr>
        <p:xfrm>
          <a:off x="332207" y="5277651"/>
          <a:ext cx="4661932" cy="640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77310"/>
                <a:gridCol w="1479497"/>
                <a:gridCol w="824759"/>
                <a:gridCol w="803866"/>
                <a:gridCol w="776500"/>
              </a:tblGrid>
              <a:tr h="268488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Paramètre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Description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Plage de recherche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initiale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optimisée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07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Eps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effectLst/>
                          <a:latin typeface="Times New Roman"/>
                          <a:ea typeface="Times New Roman"/>
                        </a:rPr>
                        <a:t>Efficacité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0.5 -1 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0.8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0.65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4" name="Picture 3" descr="C:\Users\mfrappe\Desktop\IBPSA_vFinale\cap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02" y="558087"/>
            <a:ext cx="3316501" cy="136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257022" y="422558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Capteur :</a:t>
            </a:r>
            <a:endParaRPr lang="fr-FR" sz="1400" dirty="0" smtClean="0"/>
          </a:p>
        </p:txBody>
      </p:sp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892298"/>
              </p:ext>
            </p:extLst>
          </p:nvPr>
        </p:nvGraphicFramePr>
        <p:xfrm>
          <a:off x="324297" y="2040517"/>
          <a:ext cx="4599218" cy="112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82794"/>
                <a:gridCol w="1584176"/>
                <a:gridCol w="792088"/>
                <a:gridCol w="720080"/>
                <a:gridCol w="720080"/>
              </a:tblGrid>
              <a:tr h="268488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Paramètre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Description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Plage de recherche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initiale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optimisée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97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Alpha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Times New Roman"/>
                          <a:ea typeface="Times New Roman"/>
                        </a:rPr>
                        <a:t>Taux d’absorption solaire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0.5 -1 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0.85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0.94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79581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Epsilon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Emissivité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0.5 -1 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0.7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0.95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51765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h_conv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Times New Roman"/>
                          <a:ea typeface="Times New Roman"/>
                        </a:rPr>
                        <a:t>Facteur de convection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3 - 9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5.678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6.75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7" name="Connecteur droit 26"/>
          <p:cNvCxnSpPr/>
          <p:nvPr/>
        </p:nvCxnSpPr>
        <p:spPr>
          <a:xfrm flipH="1">
            <a:off x="257022" y="3408198"/>
            <a:ext cx="93705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7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47367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C:\Users\mfrappe\Desktop\IBPSA-conf\IBPSA_vFinale\ech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682" y="3467345"/>
            <a:ext cx="3879370" cy="274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mfrappe\Desktop\IBPSA_vFinale\E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37" y="3746141"/>
            <a:ext cx="3237360" cy="125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95465" y="6485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/>
              <a:t>Résultats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pic>
        <p:nvPicPr>
          <p:cNvPr id="7" name="Picture 3" descr="C:\Users\mfrappe\Desktop\IBPSA_vFinale\cap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02" y="558087"/>
            <a:ext cx="3316501" cy="136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necteur droit 19"/>
          <p:cNvCxnSpPr/>
          <p:nvPr/>
        </p:nvCxnSpPr>
        <p:spPr>
          <a:xfrm flipH="1">
            <a:off x="257022" y="3408198"/>
            <a:ext cx="93705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57022" y="422558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Capteur :</a:t>
            </a:r>
            <a:endParaRPr lang="fr-FR" sz="1400" dirty="0" smtClean="0"/>
          </a:p>
        </p:txBody>
      </p:sp>
      <p:sp>
        <p:nvSpPr>
          <p:cNvPr id="22" name="ZoneTexte 21"/>
          <p:cNvSpPr txBox="1"/>
          <p:nvPr/>
        </p:nvSpPr>
        <p:spPr>
          <a:xfrm>
            <a:off x="324297" y="3502295"/>
            <a:ext cx="27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Echangeur :</a:t>
            </a:r>
            <a:endParaRPr lang="fr-FR" sz="1400" dirty="0" smtClean="0"/>
          </a:p>
        </p:txBody>
      </p:sp>
      <p:pic>
        <p:nvPicPr>
          <p:cNvPr id="19" name="Picture 2" descr="C:\Users\mfrappe\Desktop\IBPSA-conf\IBPSA_vFinale\capt_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682" y="541249"/>
            <a:ext cx="3880546" cy="27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7 </a:t>
            </a:r>
            <a:endParaRPr lang="fr-BE" b="1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732535"/>
              </p:ext>
            </p:extLst>
          </p:nvPr>
        </p:nvGraphicFramePr>
        <p:xfrm>
          <a:off x="332207" y="5277651"/>
          <a:ext cx="4661932" cy="640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77310"/>
                <a:gridCol w="1479497"/>
                <a:gridCol w="824759"/>
                <a:gridCol w="803866"/>
                <a:gridCol w="776500"/>
              </a:tblGrid>
              <a:tr h="268488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Paramètre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Description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Plage de recherche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initiale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optimisée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07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Eps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effectLst/>
                          <a:latin typeface="Times New Roman"/>
                          <a:ea typeface="Times New Roman"/>
                        </a:rPr>
                        <a:t>Efficacité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0.5 -1 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0.8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0.65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858877"/>
              </p:ext>
            </p:extLst>
          </p:nvPr>
        </p:nvGraphicFramePr>
        <p:xfrm>
          <a:off x="324297" y="2040517"/>
          <a:ext cx="4599218" cy="112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82794"/>
                <a:gridCol w="1584176"/>
                <a:gridCol w="792088"/>
                <a:gridCol w="720080"/>
                <a:gridCol w="720080"/>
              </a:tblGrid>
              <a:tr h="268488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Paramètre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Description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Plage de recherche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initiale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Valeur optimisée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97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Alpha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Times New Roman"/>
                          <a:ea typeface="Times New Roman"/>
                        </a:rPr>
                        <a:t>Taux d’absorption solaire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0.5 -1 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0.85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0.94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79581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Epsilon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Emissivité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0.5 -1 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0.7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0.95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51765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h_conv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Times New Roman"/>
                          <a:ea typeface="Times New Roman"/>
                        </a:rPr>
                        <a:t>Facteur de convection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3 - 9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5.678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6.75</a:t>
                      </a: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7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681349" y="1164066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              Développement d’un couplage modèle/python pour l’optimisation de paramètres</a:t>
            </a:r>
          </a:p>
        </p:txBody>
      </p:sp>
      <p:sp>
        <p:nvSpPr>
          <p:cNvPr id="11" name="Parallélogramme 10"/>
          <p:cNvSpPr/>
          <p:nvPr/>
        </p:nvSpPr>
        <p:spPr>
          <a:xfrm>
            <a:off x="2209817" y="537813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4150" y="2097453"/>
            <a:ext cx="100453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600" b="1" dirty="0"/>
          </a:p>
          <a:p>
            <a:r>
              <a:rPr lang="fr-FR" sz="1600" b="1" dirty="0"/>
              <a:t>	</a:t>
            </a:r>
            <a:r>
              <a:rPr lang="fr-FR" sz="1600" b="1" dirty="0" smtClean="0"/>
              <a:t>                     Obtention </a:t>
            </a:r>
            <a:r>
              <a:rPr lang="fr-FR" sz="1600" b="1" dirty="0"/>
              <a:t>d’un modèle </a:t>
            </a:r>
            <a:r>
              <a:rPr lang="fr-FR" sz="1600" b="1" dirty="0" smtClean="0"/>
              <a:t>qui </a:t>
            </a:r>
            <a:r>
              <a:rPr lang="fr-FR" sz="1600" b="1" dirty="0"/>
              <a:t>soit validé par confrontation aux </a:t>
            </a:r>
            <a:r>
              <a:rPr lang="fr-FR" sz="1600" b="1" dirty="0" smtClean="0"/>
              <a:t>données expérimentales</a:t>
            </a:r>
            <a:endParaRPr lang="fr-FR" sz="1600" b="1" dirty="0"/>
          </a:p>
          <a:p>
            <a:endParaRPr lang="fr-FR" sz="1600" b="1" dirty="0"/>
          </a:p>
          <a:p>
            <a:r>
              <a:rPr lang="fr-FR" sz="1600" b="1" dirty="0"/>
              <a:t>	</a:t>
            </a:r>
            <a:r>
              <a:rPr lang="fr-FR" sz="1600" b="1" dirty="0" smtClean="0"/>
              <a:t>                 Amélioration </a:t>
            </a:r>
            <a:r>
              <a:rPr lang="fr-FR" sz="1600" b="1" dirty="0"/>
              <a:t>du système</a:t>
            </a:r>
          </a:p>
          <a:p>
            <a:endParaRPr lang="fr-FR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3442832" y="567458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Conclusion</a:t>
            </a:r>
            <a:endParaRPr lang="fr-FR" dirty="0"/>
          </a:p>
        </p:txBody>
      </p:sp>
      <p:sp>
        <p:nvSpPr>
          <p:cNvPr id="13" name="Parallélogramme 12"/>
          <p:cNvSpPr/>
          <p:nvPr/>
        </p:nvSpPr>
        <p:spPr>
          <a:xfrm>
            <a:off x="1778607" y="1668830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011622" y="1698475"/>
            <a:ext cx="1375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Perspectives</a:t>
            </a:r>
            <a:endParaRPr lang="fr-FR" dirty="0"/>
          </a:p>
        </p:txBody>
      </p:sp>
      <p:sp>
        <p:nvSpPr>
          <p:cNvPr id="15" name="Triangle isocèle 14"/>
          <p:cNvSpPr/>
          <p:nvPr/>
        </p:nvSpPr>
        <p:spPr>
          <a:xfrm rot="5400000">
            <a:off x="2071820" y="1251142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/>
          <p:cNvSpPr/>
          <p:nvPr/>
        </p:nvSpPr>
        <p:spPr>
          <a:xfrm rot="5400000">
            <a:off x="1604982" y="2448418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/>
          <p:cNvSpPr/>
          <p:nvPr/>
        </p:nvSpPr>
        <p:spPr>
          <a:xfrm rot="5400000">
            <a:off x="1427174" y="2945671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Résultats                    </a:t>
            </a:r>
            <a:r>
              <a:rPr lang="fr-FR" sz="1600" b="1" dirty="0" smtClean="0"/>
              <a:t>Conclusion - Perspectives </a:t>
            </a:r>
          </a:p>
        </p:txBody>
      </p:sp>
      <p:sp>
        <p:nvSpPr>
          <p:cNvPr id="17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/>
              <a:t>8</a:t>
            </a:r>
            <a:r>
              <a:rPr lang="fr-BE" b="1" dirty="0" smtClean="0"/>
              <a:t>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0481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681349" y="1164066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              Développement d’un outil d’optimisation des paramètres d’un modèle</a:t>
            </a:r>
          </a:p>
        </p:txBody>
      </p:sp>
      <p:sp>
        <p:nvSpPr>
          <p:cNvPr id="11" name="Parallélogramme 10"/>
          <p:cNvSpPr/>
          <p:nvPr/>
        </p:nvSpPr>
        <p:spPr>
          <a:xfrm>
            <a:off x="2209817" y="537813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4150" y="2097453"/>
            <a:ext cx="100453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600" b="1" dirty="0"/>
          </a:p>
          <a:p>
            <a:r>
              <a:rPr lang="fr-FR" sz="1600" b="1" dirty="0"/>
              <a:t>	</a:t>
            </a:r>
            <a:r>
              <a:rPr lang="fr-FR" sz="1600" b="1" dirty="0" smtClean="0"/>
              <a:t>                     Obtention </a:t>
            </a:r>
            <a:r>
              <a:rPr lang="fr-FR" sz="1600" b="1" dirty="0"/>
              <a:t>d’un modèle qui soit validé par confrontation aux </a:t>
            </a:r>
            <a:r>
              <a:rPr lang="fr-FR" sz="1600" b="1" dirty="0" smtClean="0"/>
              <a:t>donnée expérimentales</a:t>
            </a:r>
            <a:endParaRPr lang="fr-FR" sz="1600" b="1" dirty="0"/>
          </a:p>
          <a:p>
            <a:endParaRPr lang="fr-FR" sz="1600" b="1" dirty="0"/>
          </a:p>
          <a:p>
            <a:r>
              <a:rPr lang="fr-FR" sz="1600" b="1" dirty="0"/>
              <a:t>	</a:t>
            </a:r>
            <a:r>
              <a:rPr lang="fr-FR" sz="1600" b="1" dirty="0" smtClean="0"/>
              <a:t>                 Amélioration </a:t>
            </a:r>
            <a:r>
              <a:rPr lang="fr-FR" sz="1600" b="1" dirty="0"/>
              <a:t>du système</a:t>
            </a:r>
          </a:p>
          <a:p>
            <a:endParaRPr lang="fr-FR" sz="1600" b="1" dirty="0"/>
          </a:p>
          <a:p>
            <a:pPr lvl="2"/>
            <a:r>
              <a:rPr lang="fr-FR" sz="1600" dirty="0"/>
              <a:t>	</a:t>
            </a:r>
            <a:r>
              <a:rPr lang="fr-FR" sz="1600" dirty="0" smtClean="0"/>
              <a:t>Combinatoire </a:t>
            </a:r>
            <a:r>
              <a:rPr lang="fr-FR" sz="1600" dirty="0"/>
              <a:t>et </a:t>
            </a:r>
            <a:r>
              <a:rPr lang="fr-FR" sz="1600" dirty="0" err="1"/>
              <a:t>dimentionnement</a:t>
            </a:r>
            <a:r>
              <a:rPr lang="fr-FR" sz="1600" dirty="0"/>
              <a:t> des composants de </a:t>
            </a:r>
            <a:r>
              <a:rPr lang="fr-FR" sz="1600" dirty="0" smtClean="0"/>
              <a:t>l’installation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42832" y="567458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Conclusion</a:t>
            </a:r>
            <a:endParaRPr lang="fr-FR" dirty="0"/>
          </a:p>
        </p:txBody>
      </p:sp>
      <p:sp>
        <p:nvSpPr>
          <p:cNvPr id="13" name="Parallélogramme 12"/>
          <p:cNvSpPr/>
          <p:nvPr/>
        </p:nvSpPr>
        <p:spPr>
          <a:xfrm>
            <a:off x="1778607" y="1668830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011622" y="1698475"/>
            <a:ext cx="1375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Perspectives</a:t>
            </a:r>
            <a:endParaRPr lang="fr-FR" dirty="0"/>
          </a:p>
        </p:txBody>
      </p:sp>
      <p:sp>
        <p:nvSpPr>
          <p:cNvPr id="15" name="Triangle isocèle 14"/>
          <p:cNvSpPr/>
          <p:nvPr/>
        </p:nvSpPr>
        <p:spPr>
          <a:xfrm rot="5400000">
            <a:off x="2071820" y="1251142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/>
          <p:cNvSpPr/>
          <p:nvPr/>
        </p:nvSpPr>
        <p:spPr>
          <a:xfrm rot="5400000">
            <a:off x="1604982" y="2448418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/>
          <p:cNvSpPr/>
          <p:nvPr/>
        </p:nvSpPr>
        <p:spPr>
          <a:xfrm rot="5400000">
            <a:off x="1427174" y="2945671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2" descr="C:\Users\mfrappe\Desktop\COPIL\Optimis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13" y="4269491"/>
            <a:ext cx="3101981" cy="143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174644" y="5807830"/>
            <a:ext cx="3660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Démarche d’optimisation du </a:t>
            </a:r>
            <a:r>
              <a:rPr lang="fr-FR" sz="1400" dirty="0" err="1" smtClean="0"/>
              <a:t>dimentionnement</a:t>
            </a:r>
            <a:endParaRPr lang="fr-FR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Résultats                    </a:t>
            </a:r>
            <a:r>
              <a:rPr lang="fr-FR" sz="1600" b="1" dirty="0" smtClean="0"/>
              <a:t>Conclusion - Perspectives </a:t>
            </a:r>
          </a:p>
        </p:txBody>
      </p:sp>
      <p:sp>
        <p:nvSpPr>
          <p:cNvPr id="24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/>
              <a:t>8</a:t>
            </a:r>
            <a:r>
              <a:rPr lang="fr-BE" b="1" dirty="0" smtClean="0"/>
              <a:t> 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8567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681349" y="1164066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              Développement d’un outil d’optimisation des paramètres d’un modèle</a:t>
            </a:r>
          </a:p>
        </p:txBody>
      </p:sp>
      <p:sp>
        <p:nvSpPr>
          <p:cNvPr id="11" name="Parallélogramme 10"/>
          <p:cNvSpPr/>
          <p:nvPr/>
        </p:nvSpPr>
        <p:spPr>
          <a:xfrm>
            <a:off x="2209817" y="537813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4150" y="2097453"/>
            <a:ext cx="1004537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600" b="1" dirty="0"/>
          </a:p>
          <a:p>
            <a:r>
              <a:rPr lang="fr-FR" sz="1600" b="1" dirty="0"/>
              <a:t>	</a:t>
            </a:r>
            <a:r>
              <a:rPr lang="fr-FR" sz="1600" b="1" dirty="0" smtClean="0"/>
              <a:t>                     Obtention </a:t>
            </a:r>
            <a:r>
              <a:rPr lang="fr-FR" sz="1600" b="1" dirty="0"/>
              <a:t>d’un modèle qui soit validé par confrontation aux </a:t>
            </a:r>
            <a:r>
              <a:rPr lang="fr-FR" sz="1600" b="1" dirty="0" smtClean="0"/>
              <a:t>donnée expérimentales</a:t>
            </a:r>
            <a:endParaRPr lang="fr-FR" sz="1600" b="1" dirty="0"/>
          </a:p>
          <a:p>
            <a:endParaRPr lang="fr-FR" sz="1600" b="1" dirty="0"/>
          </a:p>
          <a:p>
            <a:r>
              <a:rPr lang="fr-FR" sz="1600" b="1" dirty="0"/>
              <a:t>	</a:t>
            </a:r>
            <a:r>
              <a:rPr lang="fr-FR" sz="1600" b="1" dirty="0" smtClean="0"/>
              <a:t>                 Amélioration </a:t>
            </a:r>
            <a:r>
              <a:rPr lang="fr-FR" sz="1600" b="1" dirty="0"/>
              <a:t>du système</a:t>
            </a:r>
          </a:p>
          <a:p>
            <a:endParaRPr lang="fr-FR" sz="1600" b="1" dirty="0"/>
          </a:p>
          <a:p>
            <a:pPr lvl="2"/>
            <a:r>
              <a:rPr lang="fr-FR" sz="1600" dirty="0"/>
              <a:t>	Combinatoires et </a:t>
            </a:r>
            <a:r>
              <a:rPr lang="fr-FR" sz="1600" dirty="0" err="1"/>
              <a:t>dimentionnement</a:t>
            </a:r>
            <a:r>
              <a:rPr lang="fr-FR" sz="1600" dirty="0"/>
              <a:t> des composants de </a:t>
            </a:r>
            <a:r>
              <a:rPr lang="fr-FR" sz="1600" dirty="0" smtClean="0"/>
              <a:t>l’installation</a:t>
            </a:r>
          </a:p>
          <a:p>
            <a:pPr lvl="2"/>
            <a:endParaRPr lang="fr-FR" sz="1600" b="1" dirty="0"/>
          </a:p>
          <a:p>
            <a:pPr lvl="2"/>
            <a:r>
              <a:rPr lang="fr-FR" sz="1600" dirty="0"/>
              <a:t>	</a:t>
            </a:r>
            <a:r>
              <a:rPr lang="fr-FR" sz="1600" dirty="0" smtClean="0"/>
              <a:t>           Amélioration </a:t>
            </a:r>
            <a:r>
              <a:rPr lang="fr-FR" sz="1600" dirty="0"/>
              <a:t>des lois de </a:t>
            </a:r>
            <a:r>
              <a:rPr lang="fr-FR" sz="1600" dirty="0" smtClean="0"/>
              <a:t>pilotage</a:t>
            </a:r>
            <a:endParaRPr lang="fr-FR" sz="1600" dirty="0"/>
          </a:p>
        </p:txBody>
      </p:sp>
      <p:sp>
        <p:nvSpPr>
          <p:cNvPr id="12" name="Rectangle 11"/>
          <p:cNvSpPr/>
          <p:nvPr/>
        </p:nvSpPr>
        <p:spPr>
          <a:xfrm>
            <a:off x="3442832" y="567458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Conclusion</a:t>
            </a:r>
            <a:endParaRPr lang="fr-FR" dirty="0"/>
          </a:p>
        </p:txBody>
      </p:sp>
      <p:sp>
        <p:nvSpPr>
          <p:cNvPr id="13" name="Parallélogramme 12"/>
          <p:cNvSpPr/>
          <p:nvPr/>
        </p:nvSpPr>
        <p:spPr>
          <a:xfrm>
            <a:off x="1778607" y="1668830"/>
            <a:ext cx="3689442" cy="428623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011622" y="1698475"/>
            <a:ext cx="1375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Perspectives</a:t>
            </a:r>
            <a:endParaRPr lang="fr-FR" dirty="0"/>
          </a:p>
        </p:txBody>
      </p:sp>
      <p:sp>
        <p:nvSpPr>
          <p:cNvPr id="15" name="Triangle isocèle 14"/>
          <p:cNvSpPr/>
          <p:nvPr/>
        </p:nvSpPr>
        <p:spPr>
          <a:xfrm rot="5400000">
            <a:off x="2071820" y="1251142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/>
          <p:cNvSpPr/>
          <p:nvPr/>
        </p:nvSpPr>
        <p:spPr>
          <a:xfrm rot="5400000">
            <a:off x="1604982" y="2448418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/>
          <p:cNvSpPr/>
          <p:nvPr/>
        </p:nvSpPr>
        <p:spPr>
          <a:xfrm rot="5400000">
            <a:off x="1427174" y="2945671"/>
            <a:ext cx="164316" cy="146968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2" descr="C:\Users\mfrappe\Desktop\COPIL\MPC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255" y="4429364"/>
            <a:ext cx="3456384" cy="112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mfrappe\Desktop\Horizon-fuya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639" y="4191605"/>
            <a:ext cx="2448272" cy="147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932809" y="5807596"/>
            <a:ext cx="284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Contrôle prédictif</a:t>
            </a:r>
            <a:endParaRPr lang="fr-FR" sz="1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444639" y="5807597"/>
            <a:ext cx="284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Principe de l’horizon fuyant</a:t>
            </a:r>
            <a:endParaRPr lang="fr-FR" sz="1400" dirty="0"/>
          </a:p>
        </p:txBody>
      </p:sp>
      <p:pic>
        <p:nvPicPr>
          <p:cNvPr id="21" name="Picture 2" descr="C:\Users\mfrappe\Desktop\COPIL\Optimis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13" y="4269491"/>
            <a:ext cx="3101981" cy="143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174644" y="5807830"/>
            <a:ext cx="3660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Démarche d’optimisation du </a:t>
            </a:r>
            <a:r>
              <a:rPr lang="fr-FR" sz="1400" dirty="0" err="1" smtClean="0"/>
              <a:t>dimentionnement</a:t>
            </a:r>
            <a:endParaRPr lang="fr-FR" sz="1400" dirty="0"/>
          </a:p>
        </p:txBody>
      </p:sp>
      <p:cxnSp>
        <p:nvCxnSpPr>
          <p:cNvPr id="23" name="Connecteur droit 22"/>
          <p:cNvCxnSpPr/>
          <p:nvPr/>
        </p:nvCxnSpPr>
        <p:spPr>
          <a:xfrm>
            <a:off x="3949913" y="4269491"/>
            <a:ext cx="0" cy="16919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Introduction – Contexte                   Méthodologie                  Résultats                    </a:t>
            </a:r>
            <a:r>
              <a:rPr lang="fr-FR" sz="1600" b="1" dirty="0" smtClean="0"/>
              <a:t>Conclusion - Perspectives </a:t>
            </a:r>
          </a:p>
        </p:txBody>
      </p:sp>
      <p:sp>
        <p:nvSpPr>
          <p:cNvPr id="2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/>
              <a:t>8</a:t>
            </a:r>
            <a:r>
              <a:rPr lang="fr-BE" b="1" dirty="0" smtClean="0"/>
              <a:t>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0782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frappe\Desktop\PLATSOLAR\IBPSA-1\Images\bat nobatek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13" y="1686610"/>
            <a:ext cx="4104456" cy="304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741122" y="6453336"/>
            <a:ext cx="1872208" cy="404664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t>27</a:t>
            </a:fld>
            <a:endParaRPr lang="fr-BE"/>
          </a:p>
        </p:txBody>
      </p:sp>
      <p:sp>
        <p:nvSpPr>
          <p:cNvPr id="6" name="Parallélogramme 5"/>
          <p:cNvSpPr/>
          <p:nvPr/>
        </p:nvSpPr>
        <p:spPr>
          <a:xfrm>
            <a:off x="337613" y="890769"/>
            <a:ext cx="4963422" cy="777890"/>
          </a:xfrm>
          <a:prstGeom prst="parallelogram">
            <a:avLst>
              <a:gd name="adj" fmla="val 53382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980555" y="998781"/>
            <a:ext cx="4320480" cy="5618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 smtClean="0"/>
              <a:t>Merci pour votre attention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447602" y="4653136"/>
            <a:ext cx="86103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fr-FR" sz="1400" b="1" u="sng" dirty="0" smtClean="0"/>
              <a:t>Mathieu </a:t>
            </a:r>
            <a:r>
              <a:rPr lang="fr-FR" sz="1400" b="1" u="sng" dirty="0"/>
              <a:t>Frappé</a:t>
            </a:r>
            <a:r>
              <a:rPr lang="fr-FR" sz="1400" u="sng" dirty="0"/>
              <a:t>*</a:t>
            </a:r>
            <a:r>
              <a:rPr lang="fr-FR" sz="1400" b="1" u="sng" baseline="30000" dirty="0"/>
              <a:t>1</a:t>
            </a:r>
            <a:r>
              <a:rPr lang="fr-FR" sz="1400" b="1" dirty="0"/>
              <a:t>, Laurent Mora</a:t>
            </a:r>
            <a:r>
              <a:rPr lang="fr-FR" sz="1400" b="1" baseline="30000" dirty="0"/>
              <a:t>1</a:t>
            </a:r>
            <a:r>
              <a:rPr lang="fr-FR" sz="1400" b="1" dirty="0"/>
              <a:t>, Alain Sempey</a:t>
            </a:r>
            <a:r>
              <a:rPr lang="fr-FR" sz="1400" b="1" baseline="30000" dirty="0"/>
              <a:t>1</a:t>
            </a:r>
            <a:r>
              <a:rPr lang="fr-FR" sz="1400" b="1" dirty="0"/>
              <a:t>, Hugo </a:t>
            </a:r>
            <a:r>
              <a:rPr lang="fr-FR" sz="1400" b="1" dirty="0" smtClean="0"/>
              <a:t>Viot</a:t>
            </a:r>
            <a:r>
              <a:rPr lang="fr-FR" sz="1400" b="1" baseline="30000" dirty="0" smtClean="0"/>
              <a:t>2</a:t>
            </a:r>
          </a:p>
          <a:p>
            <a:pPr hangingPunct="0"/>
            <a:endParaRPr lang="fr-FR" sz="1400" b="1" dirty="0"/>
          </a:p>
          <a:p>
            <a:pPr hangingPunct="0"/>
            <a:r>
              <a:rPr lang="fr-FR" sz="1400" b="1" baseline="30000" dirty="0"/>
              <a:t>1</a:t>
            </a:r>
            <a:r>
              <a:rPr lang="fr-FR" sz="1400" b="1" dirty="0"/>
              <a:t> </a:t>
            </a:r>
            <a:r>
              <a:rPr lang="fr-FR" sz="1400" b="1" dirty="0" err="1"/>
              <a:t>Univ</a:t>
            </a:r>
            <a:r>
              <a:rPr lang="fr-FR" sz="1400" b="1" dirty="0"/>
              <a:t>.  Bordeaux, I2M – Département TREFLE – UMR CNRS 5295, 351  cours  de  la  Libération,  F-33400 Talence, France</a:t>
            </a:r>
          </a:p>
          <a:p>
            <a:pPr hangingPunct="0"/>
            <a:r>
              <a:rPr lang="fr-FR" sz="1400" b="1" baseline="30000" dirty="0"/>
              <a:t>2 </a:t>
            </a:r>
            <a:r>
              <a:rPr lang="fr-FR" sz="1400" b="1" dirty="0"/>
              <a:t>NOBATEK/INEF4, 9 Rue Jean Paul </a:t>
            </a:r>
            <a:r>
              <a:rPr lang="fr-FR" sz="1400" b="1" dirty="0" err="1"/>
              <a:t>Alaux</a:t>
            </a:r>
            <a:r>
              <a:rPr lang="fr-FR" sz="1400" b="1" dirty="0"/>
              <a:t>, 33100, Bordeaux, France</a:t>
            </a:r>
          </a:p>
          <a:p>
            <a:pPr hangingPunct="0"/>
            <a:r>
              <a:rPr lang="fr-FR" sz="1400" dirty="0"/>
              <a:t>*</a:t>
            </a:r>
            <a:r>
              <a:rPr lang="fr-FR" sz="1400" b="1" u="sng" dirty="0">
                <a:hlinkClick r:id="rId3"/>
              </a:rPr>
              <a:t>mathieu.frappe@u-bordeaux.fr</a:t>
            </a:r>
            <a:endParaRPr lang="fr-FR" sz="1400" b="1" dirty="0"/>
          </a:p>
          <a:p>
            <a:endParaRPr lang="fr-FR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0" y="6413320"/>
            <a:ext cx="10153650" cy="4581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xmlns:lc="http://schemas.openxmlformats.org/drawingml/2006/lockedCanvas" id="{EF8F193E-94AE-40D3-AF66-CBAB2DD4E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337" y="2267285"/>
            <a:ext cx="1270394" cy="5760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xmlns:lc="http://schemas.openxmlformats.org/drawingml/2006/lockedCanvas" id="{5100E145-E72D-4CD3-965F-A6DE880B0E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449" y="3356992"/>
            <a:ext cx="2728726" cy="576064"/>
          </a:xfrm>
          <a:prstGeom prst="rect">
            <a:avLst/>
          </a:prstGeom>
        </p:spPr>
      </p:pic>
      <p:pic>
        <p:nvPicPr>
          <p:cNvPr id="13" name="Picture 2" descr="C:\Users\mfrappe\Desktop\Université_Bordeaux_(Logo_2013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843" y="2162984"/>
            <a:ext cx="2199982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mfrappe\Desktop\IBPSA-conf\NUAGE SOLEI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89" y="643151"/>
            <a:ext cx="1957016" cy="1397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554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/>
          <a:p>
            <a:r>
              <a:rPr lang="fr-BE" b="1" dirty="0" smtClean="0"/>
              <a:t>1</a:t>
            </a:r>
            <a:endParaRPr lang="fr-BE" b="1" dirty="0"/>
          </a:p>
        </p:txBody>
      </p:sp>
      <p:pic>
        <p:nvPicPr>
          <p:cNvPr id="12" name="Picture 3" descr="C:\Users\mfrappe\Desktop\Textes\Rédaction\Images\CO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376" y="1023842"/>
            <a:ext cx="1672454" cy="115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mfrappe\Desktop\Textes\Rédaction\Images\Energi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721" y="1046154"/>
            <a:ext cx="1885360" cy="115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3596046" y="2245605"/>
            <a:ext cx="2974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Consommation d’énergie en France</a:t>
            </a:r>
            <a:endParaRPr lang="fr-FR" sz="1000" b="1" dirty="0">
              <a:solidFill>
                <a:srgbClr val="0070C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48294" y="2225522"/>
            <a:ext cx="2974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Emission de CO2 en France </a:t>
            </a:r>
            <a:endParaRPr lang="fr-FR" sz="1000" b="1" dirty="0">
              <a:solidFill>
                <a:srgbClr val="0070C0"/>
              </a:solidFill>
            </a:endParaRPr>
          </a:p>
        </p:txBody>
      </p:sp>
      <p:pic>
        <p:nvPicPr>
          <p:cNvPr id="17" name="Picture 2" descr="C:\Users\mfrappe\Desktop\IBPSA-conf\bat test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39" y="898223"/>
            <a:ext cx="2385073" cy="195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</p:spTree>
    <p:extLst>
      <p:ext uri="{BB962C8B-B14F-4D97-AF65-F5344CB8AC3E}">
        <p14:creationId xmlns:p14="http://schemas.microsoft.com/office/powerpoint/2010/main" val="62624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frappe\Desktop\IBPSA-conf\SOLE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8" y="461753"/>
            <a:ext cx="2550216" cy="238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mfrappe\Desktop\IBPSA-conf\SS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955" y="979789"/>
            <a:ext cx="4540022" cy="177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/>
          <p:cNvSpPr txBox="1"/>
          <p:nvPr/>
        </p:nvSpPr>
        <p:spPr>
          <a:xfrm>
            <a:off x="2328080" y="461753"/>
            <a:ext cx="3401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Système solaire combiné :</a:t>
            </a:r>
            <a:endParaRPr lang="fr-FR" sz="1400" b="1" dirty="0"/>
          </a:p>
        </p:txBody>
      </p:sp>
      <p:sp>
        <p:nvSpPr>
          <p:cNvPr id="69" name="Parallélogramme 68"/>
          <p:cNvSpPr/>
          <p:nvPr/>
        </p:nvSpPr>
        <p:spPr>
          <a:xfrm>
            <a:off x="513504" y="1226402"/>
            <a:ext cx="2874863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114580" y="1226402"/>
            <a:ext cx="1271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Energie solaire</a:t>
            </a:r>
            <a:endParaRPr lang="fr-FR" sz="1100" dirty="0"/>
          </a:p>
        </p:txBody>
      </p:sp>
      <p:pic>
        <p:nvPicPr>
          <p:cNvPr id="70" name="Picture 2" descr="C:\Users\mfrappe\Desktop\IBPSA-conf\bat test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39" y="898223"/>
            <a:ext cx="2385073" cy="195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Parallélogramme 27"/>
          <p:cNvSpPr/>
          <p:nvPr/>
        </p:nvSpPr>
        <p:spPr>
          <a:xfrm>
            <a:off x="8289710" y="1027666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8475078" y="1065103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Eau chaude sanitaire</a:t>
            </a:r>
            <a:endParaRPr lang="fr-FR" sz="1100" dirty="0"/>
          </a:p>
        </p:txBody>
      </p:sp>
      <p:sp>
        <p:nvSpPr>
          <p:cNvPr id="36" name="Parallélogramme 35"/>
          <p:cNvSpPr/>
          <p:nvPr/>
        </p:nvSpPr>
        <p:spPr>
          <a:xfrm>
            <a:off x="8321920" y="1651342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8507288" y="1688779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Chauffage</a:t>
            </a:r>
            <a:endParaRPr lang="fr-FR" sz="1100" dirty="0"/>
          </a:p>
        </p:txBody>
      </p:sp>
      <p:sp>
        <p:nvSpPr>
          <p:cNvPr id="38" name="ZoneTexte 37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39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1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401873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mfrappe\Desktop\IBPSA-conf\SOLE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8" y="461753"/>
            <a:ext cx="2550216" cy="238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Parallélogramme 22"/>
          <p:cNvSpPr/>
          <p:nvPr/>
        </p:nvSpPr>
        <p:spPr>
          <a:xfrm>
            <a:off x="95466" y="5477528"/>
            <a:ext cx="3180942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2" descr="C:\Users\mfrappe\Desktop\IBPSA-conf\SS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955" y="979789"/>
            <a:ext cx="4540022" cy="177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/>
          <p:cNvSpPr txBox="1"/>
          <p:nvPr/>
        </p:nvSpPr>
        <p:spPr>
          <a:xfrm>
            <a:off x="2858941" y="548679"/>
            <a:ext cx="3401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Système solaire combiné :</a:t>
            </a:r>
            <a:endParaRPr lang="fr-FR" sz="1400" b="1" dirty="0"/>
          </a:p>
        </p:txBody>
      </p:sp>
      <p:sp>
        <p:nvSpPr>
          <p:cNvPr id="69" name="Parallélogramme 68"/>
          <p:cNvSpPr/>
          <p:nvPr/>
        </p:nvSpPr>
        <p:spPr>
          <a:xfrm>
            <a:off x="513504" y="1226402"/>
            <a:ext cx="2874863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114580" y="1226402"/>
            <a:ext cx="1271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Energie solaire</a:t>
            </a:r>
            <a:endParaRPr lang="fr-FR" sz="1100" dirty="0"/>
          </a:p>
        </p:txBody>
      </p:sp>
      <p:pic>
        <p:nvPicPr>
          <p:cNvPr id="70" name="Picture 2" descr="C:\Users\mfrappe\Desktop\IBPSA-conf\bat test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39" y="898223"/>
            <a:ext cx="2385073" cy="195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mfrappe\Desktop\PT-7_03-06-2020\Images\tubulaire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5" y="4653571"/>
            <a:ext cx="2266111" cy="27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530644" y="5531462"/>
            <a:ext cx="1979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Technologie coûteuse</a:t>
            </a:r>
            <a:endParaRPr lang="fr-FR" sz="1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3190231" y="5362182"/>
            <a:ext cx="396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+</a:t>
            </a:r>
            <a:endParaRPr lang="fr-FR" sz="3600" b="1" dirty="0"/>
          </a:p>
        </p:txBody>
      </p:sp>
      <p:pic>
        <p:nvPicPr>
          <p:cNvPr id="17" name="Picture 2" descr="C:\Users\mfrappe\Desktop\PLATSOLAR\Points thèses\PT-7_03-06-2020\Images\massi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5130" y="3235836"/>
            <a:ext cx="1693179" cy="25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mfrappe\Desktop\PLATSOLAR\Points thèses\PT-7_03-06-2020\Images\vitré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30" y="3841422"/>
            <a:ext cx="1891480" cy="37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Connecteur droit 18"/>
          <p:cNvCxnSpPr/>
          <p:nvPr/>
        </p:nvCxnSpPr>
        <p:spPr>
          <a:xfrm>
            <a:off x="400757" y="2924944"/>
            <a:ext cx="90685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allélogramme 20"/>
          <p:cNvSpPr/>
          <p:nvPr/>
        </p:nvSpPr>
        <p:spPr>
          <a:xfrm>
            <a:off x="3509059" y="5477529"/>
            <a:ext cx="315523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3613644" y="5547601"/>
            <a:ext cx="3050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Difficulté d’intégration architecturale</a:t>
            </a:r>
          </a:p>
        </p:txBody>
      </p:sp>
      <p:pic>
        <p:nvPicPr>
          <p:cNvPr id="26" name="Picture 3" descr="C:\Users\mfrappe\Desktop\Etat de l'art\IMAGES\Capteur\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471" y="4464048"/>
            <a:ext cx="497546" cy="77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mfrappe\Desktop\Etat de l'art\IMAGES\Capteur\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834" y="4425714"/>
            <a:ext cx="525830" cy="80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lèche droite 29"/>
          <p:cNvSpPr/>
          <p:nvPr/>
        </p:nvSpPr>
        <p:spPr>
          <a:xfrm rot="1119501">
            <a:off x="3740664" y="3277829"/>
            <a:ext cx="314500" cy="31640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2" name="Picture 2" descr="C:\Users\mfrappe\Desktop\IBPSA-conf\bat test 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367" y="3229779"/>
            <a:ext cx="1056850" cy="99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285749" y="3114792"/>
            <a:ext cx="649286" cy="122128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Picture 5" descr="C:\Users\mfrappe\Desktop\Etat de l'art\IMAGES\Capteur\5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44" y="4424930"/>
            <a:ext cx="537786" cy="8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C:\Users\mfrappe\Desktop\Etat de l'art\IMAGES\Capteur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513" y="4425714"/>
            <a:ext cx="536352" cy="82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Parallélogramme 27"/>
          <p:cNvSpPr/>
          <p:nvPr/>
        </p:nvSpPr>
        <p:spPr>
          <a:xfrm>
            <a:off x="8289710" y="1027666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8475078" y="1065103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Eau chaude sanitaire</a:t>
            </a:r>
            <a:endParaRPr lang="fr-FR" sz="1100" dirty="0"/>
          </a:p>
        </p:txBody>
      </p:sp>
      <p:sp>
        <p:nvSpPr>
          <p:cNvPr id="36" name="Parallélogramme 35"/>
          <p:cNvSpPr/>
          <p:nvPr/>
        </p:nvSpPr>
        <p:spPr>
          <a:xfrm>
            <a:off x="8321920" y="1651342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8507288" y="1688779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Chauffage</a:t>
            </a:r>
            <a:endParaRPr lang="fr-FR" sz="1100" dirty="0"/>
          </a:p>
        </p:txBody>
      </p:sp>
      <p:sp>
        <p:nvSpPr>
          <p:cNvPr id="39" name="ZoneTexte 38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40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1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66079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C:\Users\mfrappe\Desktop\IBPSA-conf\SOLE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8" y="461753"/>
            <a:ext cx="2550216" cy="238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mfrappe\Desktop\PLATSOLAR\IBPSA-1\Images\bat nobatek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58" y="2924944"/>
            <a:ext cx="3701866" cy="274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Parallélogramme 22"/>
          <p:cNvSpPr/>
          <p:nvPr/>
        </p:nvSpPr>
        <p:spPr>
          <a:xfrm>
            <a:off x="95466" y="5477528"/>
            <a:ext cx="3180942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2" descr="C:\Users\mfrappe\Desktop\IBPSA-conf\SS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955" y="979789"/>
            <a:ext cx="4540022" cy="177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Parallélogramme 68"/>
          <p:cNvSpPr/>
          <p:nvPr/>
        </p:nvSpPr>
        <p:spPr>
          <a:xfrm>
            <a:off x="513504" y="1226402"/>
            <a:ext cx="2874863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114580" y="1226402"/>
            <a:ext cx="1271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Energie solaire</a:t>
            </a:r>
            <a:endParaRPr lang="fr-FR" sz="1100" dirty="0"/>
          </a:p>
        </p:txBody>
      </p:sp>
      <p:pic>
        <p:nvPicPr>
          <p:cNvPr id="70" name="Picture 2" descr="C:\Users\mfrappe\Desktop\IBPSA-conf\bat test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39" y="898223"/>
            <a:ext cx="2385073" cy="195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mfrappe\Desktop\PT-7_03-06-2020\Images\tubulaire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5" y="4653571"/>
            <a:ext cx="2266111" cy="27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530644" y="5531462"/>
            <a:ext cx="1979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Technologie coûteuse</a:t>
            </a:r>
            <a:endParaRPr lang="fr-FR" sz="1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3190231" y="5362182"/>
            <a:ext cx="396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+</a:t>
            </a:r>
            <a:endParaRPr lang="fr-FR" sz="3600" b="1" dirty="0"/>
          </a:p>
        </p:txBody>
      </p:sp>
      <p:pic>
        <p:nvPicPr>
          <p:cNvPr id="17" name="Picture 2" descr="C:\Users\mfrappe\Desktop\PLATSOLAR\Points thèses\PT-7_03-06-2020\Images\massi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5130" y="3235836"/>
            <a:ext cx="1693179" cy="25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mfrappe\Desktop\PLATSOLAR\Points thèses\PT-7_03-06-2020\Images\vitré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30" y="3841422"/>
            <a:ext cx="1891480" cy="37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Connecteur droit 18"/>
          <p:cNvCxnSpPr/>
          <p:nvPr/>
        </p:nvCxnSpPr>
        <p:spPr>
          <a:xfrm>
            <a:off x="400757" y="2924944"/>
            <a:ext cx="90685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allélogramme 20"/>
          <p:cNvSpPr/>
          <p:nvPr/>
        </p:nvSpPr>
        <p:spPr>
          <a:xfrm>
            <a:off x="3509059" y="5477529"/>
            <a:ext cx="3155230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3613644" y="5547601"/>
            <a:ext cx="3050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Difficulté d’intégration architecturale</a:t>
            </a:r>
          </a:p>
        </p:txBody>
      </p:sp>
      <p:sp>
        <p:nvSpPr>
          <p:cNvPr id="24" name="Parallélogramme 23"/>
          <p:cNvSpPr/>
          <p:nvPr/>
        </p:nvSpPr>
        <p:spPr>
          <a:xfrm>
            <a:off x="6911987" y="5477526"/>
            <a:ext cx="3211601" cy="415641"/>
          </a:xfrm>
          <a:prstGeom prst="parallelogram">
            <a:avLst>
              <a:gd name="adj" fmla="val 30933"/>
            </a:avLst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6995079" y="5531462"/>
            <a:ext cx="3050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BATISOL</a:t>
            </a:r>
            <a:endParaRPr lang="fr-FR" sz="1400" b="1" dirty="0"/>
          </a:p>
        </p:txBody>
      </p:sp>
      <p:pic>
        <p:nvPicPr>
          <p:cNvPr id="26" name="Picture 3" descr="C:\Users\mfrappe\Desktop\Etat de l'art\IMAGES\Capteur\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471" y="4464048"/>
            <a:ext cx="497546" cy="77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mfrappe\Desktop\Etat de l'art\IMAGES\Capteur\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834" y="4425714"/>
            <a:ext cx="525830" cy="80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lèche droite 29"/>
          <p:cNvSpPr/>
          <p:nvPr/>
        </p:nvSpPr>
        <p:spPr>
          <a:xfrm rot="1119501">
            <a:off x="3740664" y="3277829"/>
            <a:ext cx="314500" cy="31640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2" name="Picture 2" descr="C:\Users\mfrappe\Desktop\IBPSA-conf\bat test 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367" y="3229779"/>
            <a:ext cx="1056850" cy="99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285749" y="3114792"/>
            <a:ext cx="649286" cy="122128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Picture 5" descr="C:\Users\mfrappe\Desktop\Etat de l'art\IMAGES\Capteur\5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44" y="4424930"/>
            <a:ext cx="537786" cy="8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C:\Users\mfrappe\Desktop\Etat de l'art\IMAGES\Capteur\6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513" y="4425714"/>
            <a:ext cx="536352" cy="82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Parallélogramme 27"/>
          <p:cNvSpPr/>
          <p:nvPr/>
        </p:nvSpPr>
        <p:spPr>
          <a:xfrm>
            <a:off x="8289710" y="1027666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8475078" y="1065103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Eau chaude sanitaire</a:t>
            </a:r>
            <a:endParaRPr lang="fr-FR" sz="1100" dirty="0"/>
          </a:p>
        </p:txBody>
      </p:sp>
      <p:sp>
        <p:nvSpPr>
          <p:cNvPr id="36" name="Parallélogramme 35"/>
          <p:cNvSpPr/>
          <p:nvPr/>
        </p:nvSpPr>
        <p:spPr>
          <a:xfrm>
            <a:off x="8321920" y="1651342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8507288" y="1688779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Chauffage</a:t>
            </a:r>
            <a:endParaRPr lang="fr-FR" sz="1100" dirty="0"/>
          </a:p>
        </p:txBody>
      </p:sp>
      <p:sp>
        <p:nvSpPr>
          <p:cNvPr id="39" name="Parallélogramme 38"/>
          <p:cNvSpPr/>
          <p:nvPr/>
        </p:nvSpPr>
        <p:spPr>
          <a:xfrm>
            <a:off x="6911987" y="5477526"/>
            <a:ext cx="3211601" cy="415641"/>
          </a:xfrm>
          <a:prstGeom prst="parallelogram">
            <a:avLst>
              <a:gd name="adj" fmla="val 30933"/>
            </a:avLst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6995079" y="5531462"/>
            <a:ext cx="3050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BATISOL</a:t>
            </a:r>
            <a:endParaRPr lang="fr-FR" sz="1400" b="1" dirty="0"/>
          </a:p>
        </p:txBody>
      </p:sp>
      <p:sp>
        <p:nvSpPr>
          <p:cNvPr id="41" name="ZoneTexte 40"/>
          <p:cNvSpPr txBox="1"/>
          <p:nvPr/>
        </p:nvSpPr>
        <p:spPr>
          <a:xfrm>
            <a:off x="6541708" y="5383540"/>
            <a:ext cx="396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=</a:t>
            </a:r>
            <a:endParaRPr lang="fr-FR" sz="3600" b="1" dirty="0"/>
          </a:p>
        </p:txBody>
      </p:sp>
      <p:sp>
        <p:nvSpPr>
          <p:cNvPr id="43" name="ZoneTexte 42"/>
          <p:cNvSpPr txBox="1"/>
          <p:nvPr/>
        </p:nvSpPr>
        <p:spPr>
          <a:xfrm>
            <a:off x="2858941" y="548679"/>
            <a:ext cx="3401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Système solaire combiné :</a:t>
            </a:r>
            <a:endParaRPr lang="fr-FR" sz="1400" b="1" dirty="0"/>
          </a:p>
        </p:txBody>
      </p:sp>
      <p:sp>
        <p:nvSpPr>
          <p:cNvPr id="44" name="ZoneTexte 43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4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1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6961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frappe\Desktop\IBPSA-conf\PLAT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77" y="496949"/>
            <a:ext cx="8029338" cy="450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80282" y="61081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Scénario météo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492649" y="610815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Système solaire combiné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237065" y="610813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Bâtiment - sollicitations</a:t>
            </a:r>
          </a:p>
        </p:txBody>
      </p:sp>
      <p:sp>
        <p:nvSpPr>
          <p:cNvPr id="13" name="Parallélogramme 12"/>
          <p:cNvSpPr/>
          <p:nvPr/>
        </p:nvSpPr>
        <p:spPr>
          <a:xfrm>
            <a:off x="34191" y="2489081"/>
            <a:ext cx="1713885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307916" y="2489081"/>
            <a:ext cx="12569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Energie solaire</a:t>
            </a:r>
            <a:endParaRPr lang="fr-FR" sz="1100" dirty="0"/>
          </a:p>
        </p:txBody>
      </p:sp>
      <p:sp>
        <p:nvSpPr>
          <p:cNvPr id="15" name="Parallélogramme 14"/>
          <p:cNvSpPr/>
          <p:nvPr/>
        </p:nvSpPr>
        <p:spPr>
          <a:xfrm>
            <a:off x="8261489" y="2217611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446857" y="2255048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Eau chaude sanitaire</a:t>
            </a:r>
            <a:endParaRPr lang="fr-FR" sz="1100" dirty="0"/>
          </a:p>
        </p:txBody>
      </p:sp>
      <p:sp>
        <p:nvSpPr>
          <p:cNvPr id="17" name="Parallélogramme 16"/>
          <p:cNvSpPr/>
          <p:nvPr/>
        </p:nvSpPr>
        <p:spPr>
          <a:xfrm>
            <a:off x="8293699" y="2841287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8479067" y="2878724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Chauffage</a:t>
            </a:r>
            <a:endParaRPr lang="fr-FR" sz="1100" dirty="0"/>
          </a:p>
        </p:txBody>
      </p:sp>
      <p:sp>
        <p:nvSpPr>
          <p:cNvPr id="21" name="ZoneTexte 20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2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2 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44329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frappe\Desktop\IBPSA-conf\PLAT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77" y="496949"/>
            <a:ext cx="8029338" cy="450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80282" y="61081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Scénario météo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492649" y="610815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Système solaire combiné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237065" y="610813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Bâtiment - sollicitations</a:t>
            </a:r>
          </a:p>
        </p:txBody>
      </p:sp>
      <p:sp>
        <p:nvSpPr>
          <p:cNvPr id="13" name="Parallélogramme 12"/>
          <p:cNvSpPr/>
          <p:nvPr/>
        </p:nvSpPr>
        <p:spPr>
          <a:xfrm>
            <a:off x="34191" y="2489081"/>
            <a:ext cx="1713885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307916" y="2489081"/>
            <a:ext cx="12569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Energie solaire</a:t>
            </a:r>
            <a:endParaRPr lang="fr-FR" sz="1100" dirty="0"/>
          </a:p>
        </p:txBody>
      </p:sp>
      <p:sp>
        <p:nvSpPr>
          <p:cNvPr id="15" name="Parallélogramme 14"/>
          <p:cNvSpPr/>
          <p:nvPr/>
        </p:nvSpPr>
        <p:spPr>
          <a:xfrm>
            <a:off x="8261489" y="2217611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446857" y="2255048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Eau chaude sanitaire</a:t>
            </a:r>
            <a:endParaRPr lang="fr-FR" sz="1100" dirty="0"/>
          </a:p>
        </p:txBody>
      </p:sp>
      <p:sp>
        <p:nvSpPr>
          <p:cNvPr id="17" name="Parallélogramme 16"/>
          <p:cNvSpPr/>
          <p:nvPr/>
        </p:nvSpPr>
        <p:spPr>
          <a:xfrm>
            <a:off x="8293699" y="2841287"/>
            <a:ext cx="1811160" cy="308378"/>
          </a:xfrm>
          <a:prstGeom prst="parallelogram">
            <a:avLst>
              <a:gd name="adj" fmla="val 53382"/>
            </a:avLst>
          </a:prstGeom>
          <a:solidFill>
            <a:srgbClr val="FFC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8479067" y="2878724"/>
            <a:ext cx="1573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Chauffage</a:t>
            </a:r>
            <a:endParaRPr lang="fr-FR" sz="1100" dirty="0"/>
          </a:p>
        </p:txBody>
      </p:sp>
      <p:sp>
        <p:nvSpPr>
          <p:cNvPr id="41" name="Parallélogramme 40"/>
          <p:cNvSpPr/>
          <p:nvPr/>
        </p:nvSpPr>
        <p:spPr>
          <a:xfrm>
            <a:off x="929898" y="5648898"/>
            <a:ext cx="3877975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Parallélogramme 41"/>
          <p:cNvSpPr/>
          <p:nvPr/>
        </p:nvSpPr>
        <p:spPr>
          <a:xfrm>
            <a:off x="1124929" y="4902554"/>
            <a:ext cx="3877975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1598907" y="4941097"/>
            <a:ext cx="2946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Dimensionnement complexe 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1124929" y="5687442"/>
            <a:ext cx="3843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Fort potentiel d’amélioration du pilotage</a:t>
            </a:r>
          </a:p>
        </p:txBody>
      </p:sp>
      <p:sp>
        <p:nvSpPr>
          <p:cNvPr id="45" name="Parallélogramme 44"/>
          <p:cNvSpPr/>
          <p:nvPr/>
        </p:nvSpPr>
        <p:spPr>
          <a:xfrm>
            <a:off x="512861" y="4902431"/>
            <a:ext cx="648072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656877" y="491031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47" name="Parallélogramme 46"/>
          <p:cNvSpPr/>
          <p:nvPr/>
        </p:nvSpPr>
        <p:spPr>
          <a:xfrm>
            <a:off x="314188" y="5647197"/>
            <a:ext cx="648072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458204" y="565508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9" name="Parallélogramme 48"/>
          <p:cNvSpPr/>
          <p:nvPr/>
        </p:nvSpPr>
        <p:spPr>
          <a:xfrm>
            <a:off x="6814712" y="5308643"/>
            <a:ext cx="2283388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/>
          <p:cNvSpPr txBox="1"/>
          <p:nvPr/>
        </p:nvSpPr>
        <p:spPr>
          <a:xfrm>
            <a:off x="7260505" y="5341718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Modélisation</a:t>
            </a:r>
            <a:endParaRPr lang="fr-FR" sz="1600" dirty="0"/>
          </a:p>
        </p:txBody>
      </p:sp>
      <p:sp>
        <p:nvSpPr>
          <p:cNvPr id="51" name="Triangle isocèle 50"/>
          <p:cNvSpPr/>
          <p:nvPr/>
        </p:nvSpPr>
        <p:spPr>
          <a:xfrm rot="5400000">
            <a:off x="5650304" y="5240233"/>
            <a:ext cx="328634" cy="293937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6676892" y="5724284"/>
            <a:ext cx="2783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Evaluation des performances …</a:t>
            </a:r>
            <a:endParaRPr lang="fr-FR" sz="1600" dirty="0"/>
          </a:p>
        </p:txBody>
      </p:sp>
      <p:sp>
        <p:nvSpPr>
          <p:cNvPr id="54" name="ZoneTexte 53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55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2  -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1693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arallélogramme 59"/>
          <p:cNvSpPr/>
          <p:nvPr/>
        </p:nvSpPr>
        <p:spPr>
          <a:xfrm>
            <a:off x="6415143" y="4898993"/>
            <a:ext cx="3508584" cy="1127003"/>
          </a:xfrm>
          <a:prstGeom prst="parallelogram">
            <a:avLst>
              <a:gd name="adj" fmla="val 30422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ZoneTexte 60"/>
          <p:cNvSpPr txBox="1"/>
          <p:nvPr/>
        </p:nvSpPr>
        <p:spPr>
          <a:xfrm>
            <a:off x="7237065" y="4067996"/>
            <a:ext cx="2223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    Données météo</a:t>
            </a:r>
          </a:p>
          <a:p>
            <a:r>
              <a:rPr lang="fr-FR" sz="1200" dirty="0" smtClean="0"/>
              <a:t>  Débits</a:t>
            </a:r>
          </a:p>
          <a:p>
            <a:r>
              <a:rPr lang="fr-FR" sz="1200" dirty="0" smtClean="0"/>
              <a:t>Températures</a:t>
            </a:r>
          </a:p>
          <a:p>
            <a:r>
              <a:rPr lang="fr-FR" sz="1200" dirty="0"/>
              <a:t> </a:t>
            </a:r>
            <a:r>
              <a:rPr lang="fr-FR" sz="1200" dirty="0" smtClean="0"/>
              <a:t>    Consommations   …</a:t>
            </a:r>
            <a:endParaRPr lang="fr-FR" sz="1200" dirty="0"/>
          </a:p>
        </p:txBody>
      </p:sp>
      <p:pic>
        <p:nvPicPr>
          <p:cNvPr id="39" name="Picture 2" descr="C:\Users\mfrappe\Desktop\PT11\batisolCapte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366" y="2153096"/>
            <a:ext cx="1190030" cy="78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" descr="C:\Users\mfrappe\Desktop\IBPSA-conf\PLAT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705" y="692696"/>
            <a:ext cx="5921376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Parallélogramme 23"/>
          <p:cNvSpPr/>
          <p:nvPr/>
        </p:nvSpPr>
        <p:spPr>
          <a:xfrm>
            <a:off x="929898" y="5648898"/>
            <a:ext cx="3877975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arallélogramme 18"/>
          <p:cNvSpPr/>
          <p:nvPr/>
        </p:nvSpPr>
        <p:spPr>
          <a:xfrm>
            <a:off x="1124929" y="4902554"/>
            <a:ext cx="3877975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598907" y="4941097"/>
            <a:ext cx="2946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Dimensionnement complexe </a:t>
            </a:r>
          </a:p>
        </p:txBody>
      </p:sp>
      <p:sp>
        <p:nvSpPr>
          <p:cNvPr id="29" name="Parallélogramme 28"/>
          <p:cNvSpPr/>
          <p:nvPr/>
        </p:nvSpPr>
        <p:spPr>
          <a:xfrm>
            <a:off x="512861" y="4902431"/>
            <a:ext cx="648072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56877" y="491031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30" name="Parallélogramme 29"/>
          <p:cNvSpPr/>
          <p:nvPr/>
        </p:nvSpPr>
        <p:spPr>
          <a:xfrm>
            <a:off x="314188" y="5647197"/>
            <a:ext cx="648072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458204" y="565508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34" name="Parallélogramme 33"/>
          <p:cNvSpPr/>
          <p:nvPr/>
        </p:nvSpPr>
        <p:spPr>
          <a:xfrm>
            <a:off x="6814712" y="5308643"/>
            <a:ext cx="2283388" cy="415641"/>
          </a:xfrm>
          <a:prstGeom prst="parallelogram">
            <a:avLst>
              <a:gd name="adj" fmla="val 30933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7260505" y="5341718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Modélisation</a:t>
            </a:r>
            <a:endParaRPr lang="fr-FR" sz="1600" dirty="0"/>
          </a:p>
        </p:txBody>
      </p:sp>
      <p:sp>
        <p:nvSpPr>
          <p:cNvPr id="36" name="Triangle isocèle 35"/>
          <p:cNvSpPr/>
          <p:nvPr/>
        </p:nvSpPr>
        <p:spPr>
          <a:xfrm rot="5400000">
            <a:off x="5650304" y="5240233"/>
            <a:ext cx="328634" cy="293937"/>
          </a:xfrm>
          <a:prstGeom prst="triangle">
            <a:avLst>
              <a:gd name="adj" fmla="val 49990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676892" y="5724284"/>
            <a:ext cx="2783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Evaluation des performances …</a:t>
            </a:r>
            <a:endParaRPr lang="fr-FR" sz="1600" dirty="0"/>
          </a:p>
        </p:txBody>
      </p:sp>
      <p:pic>
        <p:nvPicPr>
          <p:cNvPr id="26" name="Picture 2" descr="C:\Users\mfrappe\Desktop\PT11\Batisol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9" y="1099767"/>
            <a:ext cx="2534570" cy="206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mfrappe\Desktop\PT11\Images\PlanBâ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55" y="3171395"/>
            <a:ext cx="2165390" cy="129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frappe\Desktop\PT11\Images\planBât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818" y="3104733"/>
            <a:ext cx="2028231" cy="137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ZoneTexte 32"/>
          <p:cNvSpPr txBox="1"/>
          <p:nvPr/>
        </p:nvSpPr>
        <p:spPr>
          <a:xfrm>
            <a:off x="266733" y="4483495"/>
            <a:ext cx="4717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Chauffage : </a:t>
            </a:r>
            <a:r>
              <a:rPr lang="fr-FR" sz="1200" dirty="0" smtClean="0"/>
              <a:t>85 m</a:t>
            </a:r>
            <a:r>
              <a:rPr lang="fr-FR" sz="1200" baseline="30000" dirty="0" smtClean="0"/>
              <a:t>2 </a:t>
            </a:r>
            <a:r>
              <a:rPr lang="fr-FR" sz="1200" dirty="0" smtClean="0"/>
              <a:t>de bureaux     </a:t>
            </a:r>
            <a:r>
              <a:rPr lang="fr-FR" sz="1200" b="1" dirty="0" smtClean="0"/>
              <a:t>ECS : </a:t>
            </a:r>
            <a:r>
              <a:rPr lang="fr-FR" sz="1200" dirty="0" smtClean="0"/>
              <a:t>6 douches / jour</a:t>
            </a:r>
            <a:endParaRPr lang="fr-FR" sz="1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404236" y="561252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BATISOL :</a:t>
            </a:r>
          </a:p>
        </p:txBody>
      </p:sp>
      <p:sp>
        <p:nvSpPr>
          <p:cNvPr id="43" name="Flèche droite 42"/>
          <p:cNvSpPr/>
          <p:nvPr/>
        </p:nvSpPr>
        <p:spPr>
          <a:xfrm rot="2433507" flipV="1">
            <a:off x="3689157" y="3172546"/>
            <a:ext cx="3958070" cy="200900"/>
          </a:xfrm>
          <a:prstGeom prst="rightArrow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droite 43"/>
          <p:cNvSpPr/>
          <p:nvPr/>
        </p:nvSpPr>
        <p:spPr>
          <a:xfrm rot="6144238">
            <a:off x="7429591" y="2823809"/>
            <a:ext cx="2237551" cy="249468"/>
          </a:xfrm>
          <a:prstGeom prst="rightArrow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8125720" y="1422935"/>
            <a:ext cx="304154" cy="187476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6386481" y="1712207"/>
            <a:ext cx="257766" cy="213695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3600555" y="1268760"/>
            <a:ext cx="1644438" cy="838008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5109921" y="1912261"/>
            <a:ext cx="270145" cy="219941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6777185" y="2586708"/>
            <a:ext cx="270145" cy="219941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7380947" y="2592625"/>
            <a:ext cx="377330" cy="302668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7428645" y="1712207"/>
            <a:ext cx="281934" cy="250070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6671519" y="1790462"/>
            <a:ext cx="270145" cy="219941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5651595" y="2189385"/>
            <a:ext cx="270145" cy="219941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5630674" y="2793930"/>
            <a:ext cx="270145" cy="219941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8710473" y="3012950"/>
            <a:ext cx="377330" cy="360040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6300659" y="2938083"/>
            <a:ext cx="270145" cy="219253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Flèche droite 56"/>
          <p:cNvSpPr/>
          <p:nvPr/>
        </p:nvSpPr>
        <p:spPr>
          <a:xfrm rot="2278489">
            <a:off x="5487009" y="3392349"/>
            <a:ext cx="2154588" cy="206383"/>
          </a:xfrm>
          <a:prstGeom prst="rightArrow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4974848" y="3198280"/>
            <a:ext cx="270145" cy="219941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8593813" y="1638247"/>
            <a:ext cx="762053" cy="590405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61"/>
          <p:cNvSpPr txBox="1"/>
          <p:nvPr/>
        </p:nvSpPr>
        <p:spPr>
          <a:xfrm>
            <a:off x="6957393" y="4941097"/>
            <a:ext cx="2783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Calibration</a:t>
            </a:r>
            <a:endParaRPr lang="fr-FR" sz="1600" b="1" dirty="0"/>
          </a:p>
        </p:txBody>
      </p:sp>
      <p:sp>
        <p:nvSpPr>
          <p:cNvPr id="63" name="ZoneTexte 62"/>
          <p:cNvSpPr txBox="1"/>
          <p:nvPr/>
        </p:nvSpPr>
        <p:spPr>
          <a:xfrm>
            <a:off x="91192" y="67995"/>
            <a:ext cx="9805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Introduction – Contexte 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Méthodologie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Résultats   </a:t>
            </a:r>
            <a:r>
              <a:rPr lang="fr-FR" sz="1600" b="1" dirty="0" smtClean="0">
                <a:solidFill>
                  <a:schemeClr val="bg1"/>
                </a:solidFill>
              </a:rPr>
              <a:t>                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Conclusion - Perspectives </a:t>
            </a:r>
          </a:p>
        </p:txBody>
      </p:sp>
      <p:sp>
        <p:nvSpPr>
          <p:cNvPr id="64" name="Espace réservé du numéro de diapositive 3"/>
          <p:cNvSpPr txBox="1">
            <a:spLocks/>
          </p:cNvSpPr>
          <p:nvPr/>
        </p:nvSpPr>
        <p:spPr>
          <a:xfrm>
            <a:off x="8840426" y="6453336"/>
            <a:ext cx="1291870" cy="40466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2</a:t>
            </a:r>
            <a:endParaRPr lang="fr-BE" b="1" dirty="0"/>
          </a:p>
        </p:txBody>
      </p:sp>
      <p:sp>
        <p:nvSpPr>
          <p:cNvPr id="65" name="ZoneTexte 64"/>
          <p:cNvSpPr txBox="1"/>
          <p:nvPr/>
        </p:nvSpPr>
        <p:spPr>
          <a:xfrm>
            <a:off x="1124929" y="5687442"/>
            <a:ext cx="3843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Fort potentiel d’amélioration du pilotage</a:t>
            </a:r>
          </a:p>
        </p:txBody>
      </p:sp>
    </p:spTree>
    <p:extLst>
      <p:ext uri="{BB962C8B-B14F-4D97-AF65-F5344CB8AC3E}">
        <p14:creationId xmlns:p14="http://schemas.microsoft.com/office/powerpoint/2010/main" val="52958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52602</TotalTime>
  <Words>1640</Words>
  <Application>Microsoft Office PowerPoint</Application>
  <PresentationFormat>Personnalisé</PresentationFormat>
  <Paragraphs>546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Démarche de calibration des composants d’un modèle de système solaire combiné innovant en vue d’en optimiser les performances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Mathieu FRAPPE</dc:creator>
  <cp:lastModifiedBy>Mathieu FRAPPE</cp:lastModifiedBy>
  <cp:revision>499</cp:revision>
  <dcterms:created xsi:type="dcterms:W3CDTF">2022-01-25T08:48:50Z</dcterms:created>
  <dcterms:modified xsi:type="dcterms:W3CDTF">2022-05-20T09:49:16Z</dcterms:modified>
</cp:coreProperties>
</file>